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Lato" panose="020F0502020204030203" pitchFamily="34" charset="0"/>
      <p:regular r:id="rId60"/>
      <p:bold r:id="rId61"/>
      <p:italic r:id="rId62"/>
      <p:boldItalic r:id="rId63"/>
    </p:embeddedFont>
    <p:embeddedFont>
      <p:font typeface="Montserrat" panose="00000500000000000000" pitchFamily="2" charset="0"/>
      <p:regular r:id="rId64"/>
      <p:bold r:id="rId65"/>
      <p:italic r:id="rId66"/>
      <p:boldItalic r:id="rId67"/>
    </p:embeddedFont>
    <p:embeddedFont>
      <p:font typeface="Nunito"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94a8f25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94a8f25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794a8f256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794a8f256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794a8f26b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794a8f26b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794a8f26b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794a8f26b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794a8f26b6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794a8f26b6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7b36f86a4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7b36f86a4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7b36f86a4b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7b36f86a4b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Lato"/>
                <a:ea typeface="Lato"/>
                <a:cs typeface="Lato"/>
                <a:sym typeface="Lato"/>
              </a:rPr>
              <a:t>Ces exemples ne représentent qu'une fraction des nombreuses solutions SaaS RH disponibles. Il est important de prendre en compte les besoins spécifiques de votre organisation, ainsi que vos objectifs et contraintes budgétaires, lors du choix d'un SaaS RH. Il est également recommandé de consulter les avis des utilisateurs, de demander des démonstrations et de mener des évaluations approfondies avant de prendre une décision finale.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7b36f86a4b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7b36f86a4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fr" sz="1300">
                <a:solidFill>
                  <a:schemeClr val="dk1"/>
                </a:solidFill>
                <a:latin typeface="Lato"/>
                <a:ea typeface="Lato"/>
                <a:cs typeface="Lato"/>
                <a:sym typeface="Lato"/>
              </a:rPr>
              <a:t>Ces exemples ne représentent qu'une fraction des nombreuses solutions SaaS RH disponibles. Il est important de prendre en compte les besoins spécifiques de votre organisation, ainsi que vos objectifs et contraintes budgétaires, lors du choix d'un SaaS RH. Il est également recommandé de consulter les avis des utilisateurs, de demander des démonstrations et de mener des évaluations approfondies avant de prendre une décision finale.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7b36f86a4b_1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7b36f86a4b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7b36f86a4b_1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7b36f86a4b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7b36f86a4b_1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7b36f86a4b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794a8f26b6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794a8f26b6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7b36f86a4b_1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7b36f86a4b_1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7b36f86a4b_1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7b36f86a4b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7b36f86a4b_1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7b36f86a4b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7b36f86a4b_1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7b36f86a4b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7b36f86a4b_1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7b36f86a4b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7b36f86a4b_1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7b36f86a4b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7b36f86a4b_1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7b36f86a4b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7b36f86a4b_1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7b36f86a4b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7b36f86a4b_1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7b36f86a4b_1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7b36f86a4b_1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7b36f86a4b_1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Runtimes : environnement d’éxécution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e4e457c9f8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e4e457c9f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7b36f86a4b_1_1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7b36f86a4b_1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7b36f86a4b_1_1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7b36f86a4b_1_1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7b36f86a4b_1_1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7b36f86a4b_1_1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7b36f86a4b_1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7b36f86a4b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7b36f86a4b_1_1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27b36f86a4b_1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7b36f86a4b_1_1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7b36f86a4b_1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300" i="1">
                <a:solidFill>
                  <a:schemeClr val="dk1"/>
                </a:solidFill>
                <a:latin typeface="Lato"/>
                <a:ea typeface="Lato"/>
                <a:cs typeface="Lato"/>
                <a:sym typeface="Lato"/>
              </a:rPr>
              <a:t>Gestion du recrutement et de l'embauche :</a:t>
            </a:r>
            <a:r>
              <a:rPr lang="fr" sz="1300">
                <a:solidFill>
                  <a:schemeClr val="dk1"/>
                </a:solidFill>
                <a:latin typeface="Lato"/>
                <a:ea typeface="Lato"/>
                <a:cs typeface="Lato"/>
                <a:sym typeface="Lato"/>
              </a:rPr>
              <a:t> Il s'agit du processus de recherche, de sélection et d'embauche de nouveaux employés. Les SaaS RH offrent des fonctionnalités telles que la publication d'offres d'emploi, le suivi des candidatures, les tests en ligne, les entretiens vidéo, etc.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7b36f86a4b_1_2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7b36f86a4b_1_2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fr" sz="1300">
                <a:solidFill>
                  <a:schemeClr val="dk1"/>
                </a:solidFill>
                <a:latin typeface="Lato"/>
                <a:ea typeface="Lato"/>
                <a:cs typeface="Lato"/>
                <a:sym typeface="Lato"/>
              </a:rPr>
              <a:t>Les SaaS RH proposent des fonctionnalités permettant de créer et de publier des offres d'emploi sur différentes plateformes, telles que les sites d'emploi, les réseaux sociaux professionnels, etc. Les RH peuvent facilement personnaliser les descriptions de poste, spécifier les compétences requises et définir les critères de sélection.</a:t>
            </a:r>
            <a:endParaRPr sz="1300">
              <a:solidFill>
                <a:schemeClr val="dk1"/>
              </a:solidFill>
              <a:latin typeface="Lato"/>
              <a:ea typeface="Lato"/>
              <a:cs typeface="Lato"/>
              <a:sym typeface="Lato"/>
            </a:endParaRPr>
          </a:p>
          <a:p>
            <a:pPr marL="0" lvl="0" indent="0" algn="just" rtl="0">
              <a:lnSpc>
                <a:spcPct val="115000"/>
              </a:lnSpc>
              <a:spcBef>
                <a:spcPts val="0"/>
              </a:spcBef>
              <a:spcAft>
                <a:spcPts val="0"/>
              </a:spcAft>
              <a:buNone/>
            </a:pPr>
            <a:r>
              <a:rPr lang="fr" sz="1300">
                <a:solidFill>
                  <a:schemeClr val="dk1"/>
                </a:solidFill>
                <a:latin typeface="Lato"/>
                <a:ea typeface="Lato"/>
                <a:cs typeface="Lato"/>
                <a:sym typeface="Lato"/>
              </a:rPr>
              <a:t>Exemple : Workday Recruitement</a:t>
            </a:r>
            <a:endParaRPr sz="1300">
              <a:solidFill>
                <a:schemeClr val="dk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7b36f86a4b_1_2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27b36f86a4b_1_2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fr" sz="1300">
                <a:solidFill>
                  <a:schemeClr val="dk1"/>
                </a:solidFill>
                <a:latin typeface="Lato"/>
                <a:ea typeface="Lato"/>
                <a:cs typeface="Lato"/>
                <a:sym typeface="Lato"/>
              </a:rPr>
              <a:t>Les SaaS RH proposent des fonctionnalités permettant de créer et de publier des offres d'emploi sur différentes plateformes, telles que les sites d'emploi, les réseaux sociaux professionnels, etc. Les RH peuvent facilement personnaliser les descriptions de poste, spécifier les compétences requises et définir les critères de sélection.</a:t>
            </a:r>
            <a:endParaRPr sz="1300">
              <a:solidFill>
                <a:schemeClr val="dk1"/>
              </a:solidFill>
              <a:latin typeface="Lato"/>
              <a:ea typeface="Lato"/>
              <a:cs typeface="Lato"/>
              <a:sym typeface="Lato"/>
            </a:endParaRPr>
          </a:p>
          <a:p>
            <a:pPr marL="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Lato"/>
                <a:ea typeface="Lato"/>
                <a:cs typeface="Lato"/>
                <a:sym typeface="Lato"/>
              </a:rPr>
              <a:t>Exemple : Workday Recruitement</a:t>
            </a:r>
            <a:endParaRPr sz="1300">
              <a:solidFill>
                <a:schemeClr val="dk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7b36f86a4b_1_2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27b36f86a4b_1_2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7b36f86a4b_1_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7b36f86a4b_1_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HumanSourcing</a:t>
            </a:r>
            <a:endParaRPr/>
          </a:p>
          <a:p>
            <a:pPr marL="0" lvl="0" indent="0" algn="l" rtl="0">
              <a:spcBef>
                <a:spcPts val="0"/>
              </a:spcBef>
              <a:spcAft>
                <a:spcPts val="0"/>
              </a:spcAft>
              <a:buNone/>
            </a:pPr>
            <a:endParaRPr/>
          </a:p>
          <a:p>
            <a:pPr marL="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Lato"/>
                <a:ea typeface="Lato"/>
                <a:cs typeface="Lato"/>
                <a:sym typeface="Lato"/>
              </a:rPr>
              <a:t>Suivi des candidatures : Les SaaS RH permettent de suivre les candidatures tout au long du processus de recrutement. Les RH peuvent centraliser les candidatures, gérer les statuts, évaluer les candidats, planifier les entretiens et collaborer avec les gestionnaires et les membres de l'équipe de recrutement.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e4e457c9f8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e4e457c9f8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27b36f86a4b_1_2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27b36f86a4b_1_2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794a8f256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2794a8f256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794a8f26b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794a8f26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794a8f26b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794a8f26b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794a8f26b6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2794a8f26b6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794a8f26b6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2794a8f26b6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500"/>
              </a:spcBef>
              <a:spcAft>
                <a:spcPts val="0"/>
              </a:spcAft>
              <a:buClr>
                <a:schemeClr val="dk1"/>
              </a:buClr>
              <a:buSzPts val="1200"/>
              <a:buFont typeface="Calibri"/>
              <a:buAutoNum type="arabicPeriod"/>
            </a:pPr>
            <a:r>
              <a:rPr lang="fr" sz="1200">
                <a:solidFill>
                  <a:schemeClr val="dk1"/>
                </a:solidFill>
                <a:latin typeface="Calibri"/>
                <a:ea typeface="Calibri"/>
                <a:cs typeface="Calibri"/>
                <a:sym typeface="Calibri"/>
              </a:rPr>
              <a:t>Collecte et gestion des données : Les Systèmes d'informations industriels collectent et gèrent une multitude de données provenant de différentes sources au sein d'une entreprise industrielle. Cela inclut les données opérationnelles telles que les données de production, les données de qualité, les données logistiques, ainsi que les données issues des équipements industriels et des capteurs. Ces données sont ensuite structurées, stockées et traitées pour permettre une prise de décision éclairée.</a:t>
            </a:r>
            <a:endParaRPr>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794a8f26b6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794a8f26b6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2794a8f26b6_0_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2794a8f26b6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27b36f86a4b_1_2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27b36f86a4b_1_2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7b36f86a4b_1_2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7b36f86a4b_1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794a8f256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794a8f25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27b36f86a4b_1_2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27b36f86a4b_1_2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2794a8f26b6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2794a8f26b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7b36f86a4b_1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27b36f86a4b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b36f86a4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b36f86a4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794a8f256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794a8f256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4e457c9f8_0_6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e4e457c9f8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e4e457c9f8_0_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e4e457c9f8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24"/>
        <p:cNvGrpSpPr/>
        <p:nvPr/>
      </p:nvGrpSpPr>
      <p:grpSpPr>
        <a:xfrm>
          <a:off x="0" y="0"/>
          <a:ext cx="0" cy="0"/>
          <a:chOff x="0" y="0"/>
          <a:chExt cx="0" cy="0"/>
        </a:xfrm>
      </p:grpSpPr>
      <p:grpSp>
        <p:nvGrpSpPr>
          <p:cNvPr id="125" name="Google Shape;125;p13"/>
          <p:cNvGrpSpPr/>
          <p:nvPr/>
        </p:nvGrpSpPr>
        <p:grpSpPr>
          <a:xfrm>
            <a:off x="4406400" y="0"/>
            <a:ext cx="4737600" cy="5143065"/>
            <a:chOff x="4406400" y="0"/>
            <a:chExt cx="4737600" cy="5143065"/>
          </a:xfrm>
        </p:grpSpPr>
        <p:sp>
          <p:nvSpPr>
            <p:cNvPr id="126" name="Google Shape;126;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145" name="Google Shape;145;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pic>
        <p:nvPicPr>
          <p:cNvPr id="151" name="Google Shape;151;p15"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52" name="Google Shape;152;p15"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53" name="Google Shape;153;p15"/>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4" name="Google Shape;154;p15"/>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55" name="Google Shape;15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156" name="Google Shape;156;p15"/>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8"/>
        <p:cNvGrpSpPr/>
        <p:nvPr/>
      </p:nvGrpSpPr>
      <p:grpSpPr>
        <a:xfrm>
          <a:off x="0" y="0"/>
          <a:ext cx="0" cy="0"/>
          <a:chOff x="0" y="0"/>
          <a:chExt cx="0" cy="0"/>
        </a:xfrm>
      </p:grpSpPr>
      <p:grpSp>
        <p:nvGrpSpPr>
          <p:cNvPr id="159" name="Google Shape;159;p16"/>
          <p:cNvGrpSpPr/>
          <p:nvPr/>
        </p:nvGrpSpPr>
        <p:grpSpPr>
          <a:xfrm>
            <a:off x="4406400" y="0"/>
            <a:ext cx="4737600" cy="5143065"/>
            <a:chOff x="4406400" y="0"/>
            <a:chExt cx="4737600" cy="5143065"/>
          </a:xfrm>
        </p:grpSpPr>
        <p:sp>
          <p:nvSpPr>
            <p:cNvPr id="160" name="Google Shape;160;p16"/>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16"/>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180" name="Google Shape;180;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84"/>
        <p:cNvGrpSpPr/>
        <p:nvPr/>
      </p:nvGrpSpPr>
      <p:grpSpPr>
        <a:xfrm>
          <a:off x="0" y="0"/>
          <a:ext cx="0" cy="0"/>
          <a:chOff x="0" y="0"/>
          <a:chExt cx="0" cy="0"/>
        </a:xfrm>
      </p:grpSpPr>
      <p:grpSp>
        <p:nvGrpSpPr>
          <p:cNvPr id="185" name="Google Shape;185;p17"/>
          <p:cNvGrpSpPr/>
          <p:nvPr/>
        </p:nvGrpSpPr>
        <p:grpSpPr>
          <a:xfrm>
            <a:off x="4406400" y="0"/>
            <a:ext cx="4737600" cy="5143065"/>
            <a:chOff x="4406400" y="0"/>
            <a:chExt cx="4737600" cy="5143065"/>
          </a:xfrm>
        </p:grpSpPr>
        <p:sp>
          <p:nvSpPr>
            <p:cNvPr id="186" name="Google Shape;186;p1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05" name="Google Shape;205;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6"/>
        <p:cNvGrpSpPr/>
        <p:nvPr/>
      </p:nvGrpSpPr>
      <p:grpSpPr>
        <a:xfrm>
          <a:off x="0" y="0"/>
          <a:ext cx="0" cy="0"/>
          <a:chOff x="0" y="0"/>
          <a:chExt cx="0" cy="0"/>
        </a:xfrm>
      </p:grpSpPr>
      <p:sp>
        <p:nvSpPr>
          <p:cNvPr id="207" name="Google Shape;207;p1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8"/>
          <p:cNvGrpSpPr/>
          <p:nvPr/>
        </p:nvGrpSpPr>
        <p:grpSpPr>
          <a:xfrm>
            <a:off x="0" y="381001"/>
            <a:ext cx="1037850" cy="1016287"/>
            <a:chOff x="0" y="381001"/>
            <a:chExt cx="1037850" cy="1016287"/>
          </a:xfrm>
        </p:grpSpPr>
        <p:sp>
          <p:nvSpPr>
            <p:cNvPr id="212" name="Google Shape;212;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16" name="Google Shape;21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9" name="Google Shape;219;p19"/>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221" name="Google Shape;221;p1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19"/>
          <p:cNvGrpSpPr/>
          <p:nvPr/>
        </p:nvGrpSpPr>
        <p:grpSpPr>
          <a:xfrm>
            <a:off x="0" y="381001"/>
            <a:ext cx="1037850" cy="1016287"/>
            <a:chOff x="0" y="381001"/>
            <a:chExt cx="1037850" cy="1016287"/>
          </a:xfrm>
        </p:grpSpPr>
        <p:sp>
          <p:nvSpPr>
            <p:cNvPr id="226" name="Google Shape;226;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1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229" name="Google Shape;22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32" name="Google Shape;232;p20"/>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0" y="381001"/>
            <a:ext cx="1037850" cy="1016287"/>
            <a:chOff x="0" y="381001"/>
            <a:chExt cx="1037850" cy="1016287"/>
          </a:xfrm>
        </p:grpSpPr>
        <p:sp>
          <p:nvSpPr>
            <p:cNvPr id="238" name="Google Shape;238;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241" name="Google Shape;24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42" name="Google Shape;242;p20"/>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3"/>
        <p:cNvGrpSpPr/>
        <p:nvPr/>
      </p:nvGrpSpPr>
      <p:grpSpPr>
        <a:xfrm>
          <a:off x="0" y="0"/>
          <a:ext cx="0" cy="0"/>
          <a:chOff x="0" y="0"/>
          <a:chExt cx="0" cy="0"/>
        </a:xfrm>
      </p:grpSpPr>
      <p:sp>
        <p:nvSpPr>
          <p:cNvPr id="244" name="Google Shape;244;p2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1"/>
          <p:cNvGrpSpPr/>
          <p:nvPr/>
        </p:nvGrpSpPr>
        <p:grpSpPr>
          <a:xfrm>
            <a:off x="0" y="381001"/>
            <a:ext cx="1037850" cy="1016287"/>
            <a:chOff x="0" y="381001"/>
            <a:chExt cx="1037850" cy="1016287"/>
          </a:xfrm>
        </p:grpSpPr>
        <p:sp>
          <p:nvSpPr>
            <p:cNvPr id="249" name="Google Shape;249;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2" name="Google Shape;252;p21"/>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3" name="Google Shape;253;p21"/>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4" name="Google Shape;25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5"/>
        <p:cNvGrpSpPr/>
        <p:nvPr/>
      </p:nvGrpSpPr>
      <p:grpSpPr>
        <a:xfrm>
          <a:off x="0" y="0"/>
          <a:ext cx="0" cy="0"/>
          <a:chOff x="0" y="0"/>
          <a:chExt cx="0" cy="0"/>
        </a:xfrm>
      </p:grpSpPr>
      <p:sp>
        <p:nvSpPr>
          <p:cNvPr id="256" name="Google Shape;256;p2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2"/>
          <p:cNvGrpSpPr/>
          <p:nvPr/>
        </p:nvGrpSpPr>
        <p:grpSpPr>
          <a:xfrm>
            <a:off x="0" y="381001"/>
            <a:ext cx="1037850" cy="1016287"/>
            <a:chOff x="0" y="381001"/>
            <a:chExt cx="1037850" cy="1016287"/>
          </a:xfrm>
        </p:grpSpPr>
        <p:sp>
          <p:nvSpPr>
            <p:cNvPr id="261" name="Google Shape;261;p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4" name="Google Shape;26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5"/>
        <p:cNvGrpSpPr/>
        <p:nvPr/>
      </p:nvGrpSpPr>
      <p:grpSpPr>
        <a:xfrm>
          <a:off x="0" y="0"/>
          <a:ext cx="0" cy="0"/>
          <a:chOff x="0" y="0"/>
          <a:chExt cx="0" cy="0"/>
        </a:xfrm>
      </p:grpSpPr>
      <p:sp>
        <p:nvSpPr>
          <p:cNvPr id="266" name="Google Shape;266;p2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3"/>
          <p:cNvGrpSpPr/>
          <p:nvPr/>
        </p:nvGrpSpPr>
        <p:grpSpPr>
          <a:xfrm>
            <a:off x="0" y="381001"/>
            <a:ext cx="1037850" cy="1016287"/>
            <a:chOff x="0" y="381001"/>
            <a:chExt cx="1037850" cy="1016287"/>
          </a:xfrm>
        </p:grpSpPr>
        <p:sp>
          <p:nvSpPr>
            <p:cNvPr id="271" name="Google Shape;271;p2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3"/>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4" name="Google Shape;274;p23"/>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75" name="Google Shape;27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6"/>
        <p:cNvGrpSpPr/>
        <p:nvPr/>
      </p:nvGrpSpPr>
      <p:grpSpPr>
        <a:xfrm>
          <a:off x="0" y="0"/>
          <a:ext cx="0" cy="0"/>
          <a:chOff x="0" y="0"/>
          <a:chExt cx="0" cy="0"/>
        </a:xfrm>
      </p:grpSpPr>
      <p:sp>
        <p:nvSpPr>
          <p:cNvPr id="277" name="Google Shape;277;p2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24"/>
          <p:cNvGrpSpPr/>
          <p:nvPr/>
        </p:nvGrpSpPr>
        <p:grpSpPr>
          <a:xfrm>
            <a:off x="4406400" y="0"/>
            <a:ext cx="4737600" cy="5143500"/>
            <a:chOff x="4406400" y="0"/>
            <a:chExt cx="4737600" cy="5143500"/>
          </a:xfrm>
        </p:grpSpPr>
        <p:sp>
          <p:nvSpPr>
            <p:cNvPr id="282" name="Google Shape;282;p24"/>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4"/>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1" name="Google Shape;30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2"/>
        <p:cNvGrpSpPr/>
        <p:nvPr/>
      </p:nvGrpSpPr>
      <p:grpSpPr>
        <a:xfrm>
          <a:off x="0" y="0"/>
          <a:ext cx="0" cy="0"/>
          <a:chOff x="0" y="0"/>
          <a:chExt cx="0" cy="0"/>
        </a:xfrm>
      </p:grpSpPr>
      <p:sp>
        <p:nvSpPr>
          <p:cNvPr id="303" name="Google Shape;303;p2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25"/>
          <p:cNvGrpSpPr/>
          <p:nvPr/>
        </p:nvGrpSpPr>
        <p:grpSpPr>
          <a:xfrm>
            <a:off x="0" y="381001"/>
            <a:ext cx="1037850" cy="1016287"/>
            <a:chOff x="0" y="381001"/>
            <a:chExt cx="1037850" cy="1016287"/>
          </a:xfrm>
        </p:grpSpPr>
        <p:sp>
          <p:nvSpPr>
            <p:cNvPr id="308" name="Google Shape;308;p2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2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1" name="Google Shape;311;p25"/>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312" name="Google Shape;312;p25"/>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13" name="Google Shape;31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4"/>
        <p:cNvGrpSpPr/>
        <p:nvPr/>
      </p:nvGrpSpPr>
      <p:grpSpPr>
        <a:xfrm>
          <a:off x="0" y="0"/>
          <a:ext cx="0" cy="0"/>
          <a:chOff x="0" y="0"/>
          <a:chExt cx="0" cy="0"/>
        </a:xfrm>
      </p:grpSpPr>
      <p:grpSp>
        <p:nvGrpSpPr>
          <p:cNvPr id="315" name="Google Shape;315;p26"/>
          <p:cNvGrpSpPr/>
          <p:nvPr/>
        </p:nvGrpSpPr>
        <p:grpSpPr>
          <a:xfrm>
            <a:off x="0" y="4128572"/>
            <a:ext cx="698925" cy="684657"/>
            <a:chOff x="0" y="3785672"/>
            <a:chExt cx="698925" cy="684657"/>
          </a:xfrm>
        </p:grpSpPr>
        <p:sp>
          <p:nvSpPr>
            <p:cNvPr id="316" name="Google Shape;316;p26"/>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6"/>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319" name="Google Shape;31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20" name="Google Shape;320;p2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24"/>
        <p:cNvGrpSpPr/>
        <p:nvPr/>
      </p:nvGrpSpPr>
      <p:grpSpPr>
        <a:xfrm>
          <a:off x="0" y="0"/>
          <a:ext cx="0" cy="0"/>
          <a:chOff x="0" y="0"/>
          <a:chExt cx="0" cy="0"/>
        </a:xfrm>
      </p:grpSpPr>
      <p:grpSp>
        <p:nvGrpSpPr>
          <p:cNvPr id="325" name="Google Shape;325;p27"/>
          <p:cNvGrpSpPr/>
          <p:nvPr/>
        </p:nvGrpSpPr>
        <p:grpSpPr>
          <a:xfrm>
            <a:off x="4406400" y="0"/>
            <a:ext cx="4737600" cy="5143065"/>
            <a:chOff x="4406400" y="0"/>
            <a:chExt cx="4737600" cy="5143065"/>
          </a:xfrm>
        </p:grpSpPr>
        <p:sp>
          <p:nvSpPr>
            <p:cNvPr id="326" name="Google Shape;326;p2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7"/>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45" name="Google Shape;345;p27"/>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46" name="Google Shape;34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47" name="Google Shape;347;p2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1"/>
        <p:cNvGrpSpPr/>
        <p:nvPr/>
      </p:nvGrpSpPr>
      <p:grpSpPr>
        <a:xfrm>
          <a:off x="0" y="0"/>
          <a:ext cx="0" cy="0"/>
          <a:chOff x="0" y="0"/>
          <a:chExt cx="0" cy="0"/>
        </a:xfrm>
      </p:grpSpPr>
      <p:sp>
        <p:nvSpPr>
          <p:cNvPr id="352" name="Google Shape;35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353"/>
        <p:cNvGrpSpPr/>
        <p:nvPr/>
      </p:nvGrpSpPr>
      <p:grpSpPr>
        <a:xfrm>
          <a:off x="0" y="0"/>
          <a:ext cx="0" cy="0"/>
          <a:chOff x="0" y="0"/>
          <a:chExt cx="0" cy="0"/>
        </a:xfrm>
      </p:grpSpPr>
      <p:pic>
        <p:nvPicPr>
          <p:cNvPr id="354" name="Google Shape;354;p29"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355" name="Google Shape;355;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6" name="Google Shape;356;p29"/>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357" name="Google Shape;35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58" name="Google Shape;358;p2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9"/>
          <p:cNvGrpSpPr/>
          <p:nvPr/>
        </p:nvGrpSpPr>
        <p:grpSpPr>
          <a:xfrm>
            <a:off x="0" y="381001"/>
            <a:ext cx="1037850" cy="1016287"/>
            <a:chOff x="0" y="381001"/>
            <a:chExt cx="1037850" cy="1016287"/>
          </a:xfrm>
        </p:grpSpPr>
        <p:sp>
          <p:nvSpPr>
            <p:cNvPr id="363" name="Google Shape;363;p2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148" name="Google Shape;148;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149" name="Google Shape;14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www.nytimes.com/interactive/2019/03/10/technology/internet-cables-oceans.html"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7.png"/><Relationship Id="rId7"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8.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9.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hyperlink" Target="https://learn.microsoft.com/fr-fr/training/achievements/learn.mec.microsoft-educator-academy.trophy?username=FornierYann-4521&amp;sharingId=6C31FDA7E6D1755" TargetMode="External"/><Relationship Id="rId9" Type="http://schemas.openxmlformats.org/officeDocument/2006/relationships/image" Target="../media/image17.png"/><Relationship Id="rId1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
              <a:t>Gouvernance IT</a:t>
            </a:r>
            <a:endParaRPr/>
          </a:p>
        </p:txBody>
      </p:sp>
      <p:sp>
        <p:nvSpPr>
          <p:cNvPr id="370" name="Google Shape;370;p30"/>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fr"/>
              <a:t>Un cours de Yann Fornier</a:t>
            </a:r>
            <a:endParaRPr/>
          </a:p>
          <a:p>
            <a:pPr marL="0" lvl="0" indent="0" algn="ctr" rtl="0">
              <a:spcBef>
                <a:spcPts val="0"/>
              </a:spcBef>
              <a:spcAft>
                <a:spcPts val="0"/>
              </a:spcAft>
              <a:buNone/>
            </a:pPr>
            <a:r>
              <a:rPr lang="fr"/>
              <a:t>Master 2 SI-RH</a:t>
            </a:r>
            <a:endParaRPr/>
          </a:p>
        </p:txBody>
      </p:sp>
      <p:pic>
        <p:nvPicPr>
          <p:cNvPr id="371" name="Google Shape;371;p30"/>
          <p:cNvPicPr preferRelativeResize="0"/>
          <p:nvPr/>
        </p:nvPicPr>
        <p:blipFill>
          <a:blip r:embed="rId3">
            <a:alphaModFix/>
          </a:blip>
          <a:stretch>
            <a:fillRect/>
          </a:stretch>
        </p:blipFill>
        <p:spPr>
          <a:xfrm>
            <a:off x="3247400" y="401801"/>
            <a:ext cx="2649201" cy="845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9"/>
          <p:cNvSpPr txBox="1">
            <a:spLocks noGrp="1"/>
          </p:cNvSpPr>
          <p:nvPr>
            <p:ph type="title"/>
          </p:nvPr>
        </p:nvSpPr>
        <p:spPr>
          <a:xfrm>
            <a:off x="915375" y="8543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aux SI </a:t>
            </a:r>
            <a:endParaRPr/>
          </a:p>
        </p:txBody>
      </p:sp>
      <p:sp>
        <p:nvSpPr>
          <p:cNvPr id="451" name="Google Shape;451;p3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fr" sz="1200">
                <a:solidFill>
                  <a:srgbClr val="000000"/>
                </a:solidFill>
              </a:rPr>
              <a:t>	</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spcBef>
                <a:spcPts val="0"/>
              </a:spcBef>
              <a:spcAft>
                <a:spcPts val="1200"/>
              </a:spcAft>
              <a:buNone/>
            </a:pPr>
            <a:endParaRPr/>
          </a:p>
        </p:txBody>
      </p:sp>
      <p:sp>
        <p:nvSpPr>
          <p:cNvPr id="452" name="Google Shape;452;p39"/>
          <p:cNvSpPr txBox="1"/>
          <p:nvPr/>
        </p:nvSpPr>
        <p:spPr>
          <a:xfrm>
            <a:off x="1326750" y="2379375"/>
            <a:ext cx="6490500" cy="167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600">
                <a:latin typeface="Calibri"/>
                <a:ea typeface="Calibri"/>
                <a:cs typeface="Calibri"/>
                <a:sym typeface="Calibri"/>
              </a:rPr>
              <a:t>Qu’est ce qu’un Système d’Information ou SI ?</a:t>
            </a:r>
            <a:endParaRPr sz="26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0"/>
          <p:cNvSpPr/>
          <p:nvPr/>
        </p:nvSpPr>
        <p:spPr>
          <a:xfrm>
            <a:off x="1377750" y="2945325"/>
            <a:ext cx="6388500" cy="1387800"/>
          </a:xfrm>
          <a:prstGeom prst="roundRect">
            <a:avLst>
              <a:gd name="adj" fmla="val 16667"/>
            </a:avLst>
          </a:prstGeom>
          <a:noFill/>
          <a:ln w="19050"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 et rôle des SI</a:t>
            </a:r>
            <a:endParaRPr/>
          </a:p>
        </p:txBody>
      </p:sp>
      <p:sp>
        <p:nvSpPr>
          <p:cNvPr id="459" name="Google Shape;459;p40"/>
          <p:cNvSpPr txBox="1">
            <a:spLocks noGrp="1"/>
          </p:cNvSpPr>
          <p:nvPr>
            <p:ph type="body" idx="1"/>
          </p:nvPr>
        </p:nvSpPr>
        <p:spPr>
          <a:xfrm>
            <a:off x="819150" y="19907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Dans le contexte de l’industrie, les </a:t>
            </a:r>
            <a:r>
              <a:rPr lang="fr" b="1"/>
              <a:t>systèmes d’informations </a:t>
            </a:r>
            <a:r>
              <a:rPr lang="fr"/>
              <a:t>sont des ensembles rassemblant des </a:t>
            </a:r>
            <a:r>
              <a:rPr lang="fr" b="1"/>
              <a:t>technologies</a:t>
            </a:r>
            <a:r>
              <a:rPr lang="fr"/>
              <a:t>, des </a:t>
            </a:r>
            <a:r>
              <a:rPr lang="fr" b="1"/>
              <a:t>processus</a:t>
            </a:r>
            <a:r>
              <a:rPr lang="fr"/>
              <a:t> et des </a:t>
            </a:r>
            <a:r>
              <a:rPr lang="fr" b="1"/>
              <a:t>ressources</a:t>
            </a:r>
            <a:r>
              <a:rPr lang="fr"/>
              <a:t> qui permettent la </a:t>
            </a:r>
            <a:r>
              <a:rPr lang="fr" b="1"/>
              <a:t>collecte</a:t>
            </a:r>
            <a:r>
              <a:rPr lang="fr"/>
              <a:t>, le </a:t>
            </a:r>
            <a:r>
              <a:rPr lang="fr" b="1"/>
              <a:t>stockage</a:t>
            </a:r>
            <a:r>
              <a:rPr lang="fr"/>
              <a:t>, la </a:t>
            </a:r>
            <a:r>
              <a:rPr lang="fr" b="1"/>
              <a:t>gestion</a:t>
            </a:r>
            <a:r>
              <a:rPr lang="fr"/>
              <a:t> et la </a:t>
            </a:r>
            <a:r>
              <a:rPr lang="fr" b="1"/>
              <a:t>diffusion</a:t>
            </a:r>
            <a:r>
              <a:rPr lang="fr"/>
              <a:t> d’informations essentielles au fonctionnement d’une entité.</a:t>
            </a:r>
            <a:endParaRPr/>
          </a:p>
        </p:txBody>
      </p:sp>
      <p:sp>
        <p:nvSpPr>
          <p:cNvPr id="460" name="Google Shape;460;p40"/>
          <p:cNvSpPr/>
          <p:nvPr/>
        </p:nvSpPr>
        <p:spPr>
          <a:xfrm>
            <a:off x="1551225" y="3108625"/>
            <a:ext cx="2837100" cy="469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Collecte et gestion des données</a:t>
            </a:r>
            <a:endParaRPr/>
          </a:p>
        </p:txBody>
      </p:sp>
      <p:sp>
        <p:nvSpPr>
          <p:cNvPr id="461" name="Google Shape;461;p40"/>
          <p:cNvSpPr/>
          <p:nvPr/>
        </p:nvSpPr>
        <p:spPr>
          <a:xfrm>
            <a:off x="1551225" y="3704625"/>
            <a:ext cx="2837100" cy="4695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Suivi et contrôle des processus</a:t>
            </a:r>
            <a:endParaRPr/>
          </a:p>
        </p:txBody>
      </p:sp>
      <p:sp>
        <p:nvSpPr>
          <p:cNvPr id="462" name="Google Shape;462;p40"/>
          <p:cNvSpPr/>
          <p:nvPr/>
        </p:nvSpPr>
        <p:spPr>
          <a:xfrm>
            <a:off x="4591725" y="3108625"/>
            <a:ext cx="2837100" cy="4695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Coordination et communication</a:t>
            </a:r>
            <a:endParaRPr/>
          </a:p>
        </p:txBody>
      </p:sp>
      <p:sp>
        <p:nvSpPr>
          <p:cNvPr id="463" name="Google Shape;463;p40"/>
          <p:cNvSpPr/>
          <p:nvPr/>
        </p:nvSpPr>
        <p:spPr>
          <a:xfrm>
            <a:off x="4591725" y="3704625"/>
            <a:ext cx="2837100" cy="4695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Prise de décision</a:t>
            </a:r>
            <a:endParaRPr/>
          </a:p>
        </p:txBody>
      </p:sp>
      <p:sp>
        <p:nvSpPr>
          <p:cNvPr id="464" name="Google Shape;464;p40"/>
          <p:cNvSpPr txBox="1"/>
          <p:nvPr/>
        </p:nvSpPr>
        <p:spPr>
          <a:xfrm>
            <a:off x="3097200" y="4261687"/>
            <a:ext cx="294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Calibri"/>
                <a:ea typeface="Calibri"/>
                <a:cs typeface="Calibri"/>
                <a:sym typeface="Calibri"/>
              </a:rPr>
              <a:t>Système d’Informations</a:t>
            </a:r>
            <a:endParaRPr b="1">
              <a:solidFill>
                <a:srgbClr val="FF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Objectifs d’un système d’information</a:t>
            </a:r>
            <a:endParaRPr/>
          </a:p>
        </p:txBody>
      </p:sp>
      <p:sp>
        <p:nvSpPr>
          <p:cNvPr id="470" name="Google Shape;470;p41"/>
          <p:cNvSpPr/>
          <p:nvPr/>
        </p:nvSpPr>
        <p:spPr>
          <a:xfrm>
            <a:off x="865150" y="1789725"/>
            <a:ext cx="3157800" cy="10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Automatisation</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471" name="Google Shape;471;p41"/>
          <p:cNvSpPr/>
          <p:nvPr/>
        </p:nvSpPr>
        <p:spPr>
          <a:xfrm>
            <a:off x="4980150" y="1789725"/>
            <a:ext cx="3157800" cy="10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Optimisation</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472" name="Google Shape;472;p41"/>
          <p:cNvSpPr/>
          <p:nvPr/>
        </p:nvSpPr>
        <p:spPr>
          <a:xfrm>
            <a:off x="865150" y="3402950"/>
            <a:ext cx="3157800" cy="10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Meilleure prise de décision</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473" name="Google Shape;473;p41"/>
          <p:cNvSpPr/>
          <p:nvPr/>
        </p:nvSpPr>
        <p:spPr>
          <a:xfrm>
            <a:off x="4980150" y="3402950"/>
            <a:ext cx="3157800" cy="104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Compétitivité</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474" name="Google Shape;474;p41"/>
          <p:cNvSpPr/>
          <p:nvPr/>
        </p:nvSpPr>
        <p:spPr>
          <a:xfrm>
            <a:off x="1285000" y="2104725"/>
            <a:ext cx="2318100" cy="656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Eliminer les tâches manuelles</a:t>
            </a:r>
            <a:endParaRPr>
              <a:latin typeface="Calibri"/>
              <a:ea typeface="Calibri"/>
              <a:cs typeface="Calibri"/>
              <a:sym typeface="Calibri"/>
            </a:endParaRPr>
          </a:p>
        </p:txBody>
      </p:sp>
      <p:sp>
        <p:nvSpPr>
          <p:cNvPr id="475" name="Google Shape;475;p41"/>
          <p:cNvSpPr/>
          <p:nvPr/>
        </p:nvSpPr>
        <p:spPr>
          <a:xfrm>
            <a:off x="5400000" y="2104725"/>
            <a:ext cx="2318100" cy="656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Amélioration des processus d’affaires et l’efficacité du personnel</a:t>
            </a:r>
            <a:endParaRPr>
              <a:latin typeface="Calibri"/>
              <a:ea typeface="Calibri"/>
              <a:cs typeface="Calibri"/>
              <a:sym typeface="Calibri"/>
            </a:endParaRPr>
          </a:p>
        </p:txBody>
      </p:sp>
      <p:sp>
        <p:nvSpPr>
          <p:cNvPr id="476" name="Google Shape;476;p41"/>
          <p:cNvSpPr/>
          <p:nvPr/>
        </p:nvSpPr>
        <p:spPr>
          <a:xfrm>
            <a:off x="1285000" y="3717950"/>
            <a:ext cx="2318100" cy="656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Informations temps réel et KPI</a:t>
            </a:r>
            <a:endParaRPr>
              <a:latin typeface="Calibri"/>
              <a:ea typeface="Calibri"/>
              <a:cs typeface="Calibri"/>
              <a:sym typeface="Calibri"/>
            </a:endParaRPr>
          </a:p>
        </p:txBody>
      </p:sp>
      <p:sp>
        <p:nvSpPr>
          <p:cNvPr id="477" name="Google Shape;477;p41"/>
          <p:cNvSpPr/>
          <p:nvPr/>
        </p:nvSpPr>
        <p:spPr>
          <a:xfrm>
            <a:off x="5400000" y="3717950"/>
            <a:ext cx="2318100" cy="656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Innovation et adaptation aux changements du marché</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composantes du SI</a:t>
            </a:r>
            <a:endParaRPr/>
          </a:p>
        </p:txBody>
      </p:sp>
      <p:pic>
        <p:nvPicPr>
          <p:cNvPr id="483" name="Google Shape;483;p42"/>
          <p:cNvPicPr preferRelativeResize="0"/>
          <p:nvPr/>
        </p:nvPicPr>
        <p:blipFill>
          <a:blip r:embed="rId3">
            <a:alphaModFix/>
          </a:blip>
          <a:stretch>
            <a:fillRect/>
          </a:stretch>
        </p:blipFill>
        <p:spPr>
          <a:xfrm>
            <a:off x="883100" y="1585225"/>
            <a:ext cx="7441749" cy="303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Qu’est ce qu’un SIRH ?</a:t>
            </a:r>
            <a:endParaRPr/>
          </a:p>
        </p:txBody>
      </p:sp>
      <p:sp>
        <p:nvSpPr>
          <p:cNvPr id="489" name="Google Shape;489;p4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Un </a:t>
            </a:r>
            <a:r>
              <a:rPr lang="fr" b="1"/>
              <a:t>Système d’Informations Ressources Humaines</a:t>
            </a:r>
            <a:r>
              <a:rPr lang="fr"/>
              <a:t> ou </a:t>
            </a:r>
            <a:r>
              <a:rPr lang="fr" b="1"/>
              <a:t>SIRH</a:t>
            </a:r>
            <a:r>
              <a:rPr lang="fr"/>
              <a:t> est un ensemble de logiciels qui accompagne le service Ressources Humaines de l’entreprise dans ses différentes fonctions du quotidien.</a:t>
            </a:r>
            <a:endParaRPr/>
          </a:p>
          <a:p>
            <a:pPr marL="0" lvl="0" indent="0" algn="l" rtl="0">
              <a:spcBef>
                <a:spcPts val="1200"/>
              </a:spcBef>
              <a:spcAft>
                <a:spcPts val="1200"/>
              </a:spcAft>
              <a:buNone/>
            </a:pPr>
            <a:r>
              <a:rPr lang="fr"/>
              <a:t>Le SIRH peut être composé de différentes briques de base pour des missions propres aux RH : </a:t>
            </a:r>
            <a:endParaRPr/>
          </a:p>
        </p:txBody>
      </p:sp>
      <p:sp>
        <p:nvSpPr>
          <p:cNvPr id="490" name="Google Shape;490;p43"/>
          <p:cNvSpPr/>
          <p:nvPr/>
        </p:nvSpPr>
        <p:spPr>
          <a:xfrm>
            <a:off x="1254950" y="3263850"/>
            <a:ext cx="1924500" cy="47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La gestion de la paie</a:t>
            </a:r>
            <a:endParaRPr>
              <a:latin typeface="Calibri"/>
              <a:ea typeface="Calibri"/>
              <a:cs typeface="Calibri"/>
              <a:sym typeface="Calibri"/>
            </a:endParaRPr>
          </a:p>
        </p:txBody>
      </p:sp>
      <p:sp>
        <p:nvSpPr>
          <p:cNvPr id="491" name="Google Shape;491;p43"/>
          <p:cNvSpPr/>
          <p:nvPr/>
        </p:nvSpPr>
        <p:spPr>
          <a:xfrm>
            <a:off x="3284725" y="3263850"/>
            <a:ext cx="1924500" cy="47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La gestion des prestations de travail</a:t>
            </a:r>
            <a:endParaRPr>
              <a:latin typeface="Calibri"/>
              <a:ea typeface="Calibri"/>
              <a:cs typeface="Calibri"/>
              <a:sym typeface="Calibri"/>
            </a:endParaRPr>
          </a:p>
        </p:txBody>
      </p:sp>
      <p:sp>
        <p:nvSpPr>
          <p:cNvPr id="492" name="Google Shape;492;p43"/>
          <p:cNvSpPr/>
          <p:nvPr/>
        </p:nvSpPr>
        <p:spPr>
          <a:xfrm>
            <a:off x="5314500" y="3263850"/>
            <a:ext cx="1924500" cy="47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La gestion des processus</a:t>
            </a:r>
            <a:endParaRPr>
              <a:latin typeface="Calibri"/>
              <a:ea typeface="Calibri"/>
              <a:cs typeface="Calibri"/>
              <a:sym typeface="Calibri"/>
            </a:endParaRPr>
          </a:p>
        </p:txBody>
      </p:sp>
      <p:sp>
        <p:nvSpPr>
          <p:cNvPr id="493" name="Google Shape;493;p43"/>
          <p:cNvSpPr txBox="1"/>
          <p:nvPr/>
        </p:nvSpPr>
        <p:spPr>
          <a:xfrm>
            <a:off x="3284725" y="3936550"/>
            <a:ext cx="1924500" cy="4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alibri"/>
                <a:ea typeface="Calibri"/>
                <a:cs typeface="Calibri"/>
                <a:sym typeface="Calibri"/>
              </a:rPr>
              <a:t>Etc..</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4"/>
          <p:cNvSpPr txBox="1">
            <a:spLocks noGrp="1"/>
          </p:cNvSpPr>
          <p:nvPr>
            <p:ph type="title"/>
          </p:nvPr>
        </p:nvSpPr>
        <p:spPr>
          <a:xfrm>
            <a:off x="396125" y="3712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Présentation de cas d’utilisation réels de SIRH</a:t>
            </a:r>
            <a:endParaRPr/>
          </a:p>
        </p:txBody>
      </p:sp>
      <p:sp>
        <p:nvSpPr>
          <p:cNvPr id="499" name="Google Shape;499;p44"/>
          <p:cNvSpPr/>
          <p:nvPr/>
        </p:nvSpPr>
        <p:spPr>
          <a:xfrm>
            <a:off x="843975" y="2683375"/>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Workday Recruiting</a:t>
            </a:r>
            <a:endParaRPr sz="1300"/>
          </a:p>
        </p:txBody>
      </p:sp>
      <p:sp>
        <p:nvSpPr>
          <p:cNvPr id="500" name="Google Shape;500;p44"/>
          <p:cNvSpPr/>
          <p:nvPr/>
        </p:nvSpPr>
        <p:spPr>
          <a:xfrm>
            <a:off x="843975" y="1269550"/>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Greenhouse</a:t>
            </a:r>
            <a:endParaRPr sz="1300"/>
          </a:p>
        </p:txBody>
      </p:sp>
      <p:sp>
        <p:nvSpPr>
          <p:cNvPr id="501" name="Google Shape;501;p44"/>
          <p:cNvSpPr/>
          <p:nvPr/>
        </p:nvSpPr>
        <p:spPr>
          <a:xfrm>
            <a:off x="2883900" y="1269550"/>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JazzHR</a:t>
            </a:r>
            <a:endParaRPr sz="1300"/>
          </a:p>
        </p:txBody>
      </p:sp>
      <p:sp>
        <p:nvSpPr>
          <p:cNvPr id="502" name="Google Shape;502;p44"/>
          <p:cNvSpPr/>
          <p:nvPr/>
        </p:nvSpPr>
        <p:spPr>
          <a:xfrm>
            <a:off x="2883900" y="2683375"/>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iCIMS</a:t>
            </a:r>
            <a:endParaRPr sz="1300"/>
          </a:p>
        </p:txBody>
      </p:sp>
      <p:sp>
        <p:nvSpPr>
          <p:cNvPr id="503" name="Google Shape;503;p44"/>
          <p:cNvSpPr/>
          <p:nvPr/>
        </p:nvSpPr>
        <p:spPr>
          <a:xfrm>
            <a:off x="1196400" y="1910300"/>
            <a:ext cx="2925600" cy="45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chemeClr val="dk1"/>
                </a:solidFill>
              </a:rPr>
              <a:t>Gestion du recrutement et de l’embauche</a:t>
            </a:r>
            <a:endParaRPr>
              <a:solidFill>
                <a:schemeClr val="dk1"/>
              </a:solidFill>
            </a:endParaRPr>
          </a:p>
        </p:txBody>
      </p:sp>
      <p:cxnSp>
        <p:nvCxnSpPr>
          <p:cNvPr id="504" name="Google Shape;504;p44"/>
          <p:cNvCxnSpPr>
            <a:stCxn id="503" idx="0"/>
            <a:endCxn id="500" idx="2"/>
          </p:cNvCxnSpPr>
          <p:nvPr/>
        </p:nvCxnSpPr>
        <p:spPr>
          <a:xfrm rot="10800000">
            <a:off x="1693500" y="1597100"/>
            <a:ext cx="965700" cy="313200"/>
          </a:xfrm>
          <a:prstGeom prst="straightConnector1">
            <a:avLst/>
          </a:prstGeom>
          <a:noFill/>
          <a:ln w="9525" cap="flat" cmpd="sng">
            <a:solidFill>
              <a:schemeClr val="dk2"/>
            </a:solidFill>
            <a:prstDash val="solid"/>
            <a:round/>
            <a:headEnd type="none" w="med" len="med"/>
            <a:tailEnd type="none" w="med" len="med"/>
          </a:ln>
        </p:spPr>
      </p:cxnSp>
      <p:cxnSp>
        <p:nvCxnSpPr>
          <p:cNvPr id="505" name="Google Shape;505;p44"/>
          <p:cNvCxnSpPr>
            <a:stCxn id="503" idx="0"/>
            <a:endCxn id="501" idx="2"/>
          </p:cNvCxnSpPr>
          <p:nvPr/>
        </p:nvCxnSpPr>
        <p:spPr>
          <a:xfrm rot="10800000" flipH="1">
            <a:off x="2659200" y="1597100"/>
            <a:ext cx="1074300" cy="313200"/>
          </a:xfrm>
          <a:prstGeom prst="straightConnector1">
            <a:avLst/>
          </a:prstGeom>
          <a:noFill/>
          <a:ln w="9525" cap="flat" cmpd="sng">
            <a:solidFill>
              <a:schemeClr val="dk2"/>
            </a:solidFill>
            <a:prstDash val="solid"/>
            <a:round/>
            <a:headEnd type="none" w="med" len="med"/>
            <a:tailEnd type="none" w="med" len="med"/>
          </a:ln>
        </p:spPr>
      </p:cxnSp>
      <p:cxnSp>
        <p:nvCxnSpPr>
          <p:cNvPr id="506" name="Google Shape;506;p44"/>
          <p:cNvCxnSpPr>
            <a:stCxn id="503" idx="2"/>
            <a:endCxn id="499" idx="0"/>
          </p:cNvCxnSpPr>
          <p:nvPr/>
        </p:nvCxnSpPr>
        <p:spPr>
          <a:xfrm flipH="1">
            <a:off x="1693500" y="2370200"/>
            <a:ext cx="965700" cy="3132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44"/>
          <p:cNvCxnSpPr>
            <a:stCxn id="503" idx="2"/>
            <a:endCxn id="502" idx="0"/>
          </p:cNvCxnSpPr>
          <p:nvPr/>
        </p:nvCxnSpPr>
        <p:spPr>
          <a:xfrm>
            <a:off x="2659200" y="2370200"/>
            <a:ext cx="1074300" cy="313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44"/>
          <p:cNvSpPr/>
          <p:nvPr/>
        </p:nvSpPr>
        <p:spPr>
          <a:xfrm>
            <a:off x="5889600" y="2683338"/>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BambooHR</a:t>
            </a:r>
            <a:endParaRPr sz="1300"/>
          </a:p>
        </p:txBody>
      </p:sp>
      <p:sp>
        <p:nvSpPr>
          <p:cNvPr id="509" name="Google Shape;509;p44"/>
          <p:cNvSpPr/>
          <p:nvPr/>
        </p:nvSpPr>
        <p:spPr>
          <a:xfrm>
            <a:off x="4923825" y="1269538"/>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Reflektive</a:t>
            </a:r>
            <a:endParaRPr sz="1300"/>
          </a:p>
        </p:txBody>
      </p:sp>
      <p:sp>
        <p:nvSpPr>
          <p:cNvPr id="510" name="Google Shape;510;p44"/>
          <p:cNvSpPr/>
          <p:nvPr/>
        </p:nvSpPr>
        <p:spPr>
          <a:xfrm>
            <a:off x="6963750" y="1269538"/>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PerformYard</a:t>
            </a:r>
            <a:endParaRPr sz="1300"/>
          </a:p>
        </p:txBody>
      </p:sp>
      <p:sp>
        <p:nvSpPr>
          <p:cNvPr id="511" name="Google Shape;511;p44"/>
          <p:cNvSpPr/>
          <p:nvPr/>
        </p:nvSpPr>
        <p:spPr>
          <a:xfrm>
            <a:off x="5276250" y="1910288"/>
            <a:ext cx="2925600" cy="45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a:solidFill>
                  <a:schemeClr val="dk1"/>
                </a:solidFill>
              </a:rPr>
              <a:t>Gestion des performances et des évaluations</a:t>
            </a:r>
            <a:endParaRPr>
              <a:solidFill>
                <a:schemeClr val="dk1"/>
              </a:solidFill>
            </a:endParaRPr>
          </a:p>
        </p:txBody>
      </p:sp>
      <p:cxnSp>
        <p:nvCxnSpPr>
          <p:cNvPr id="512" name="Google Shape;512;p44"/>
          <p:cNvCxnSpPr>
            <a:stCxn id="511" idx="0"/>
            <a:endCxn id="509" idx="2"/>
          </p:cNvCxnSpPr>
          <p:nvPr/>
        </p:nvCxnSpPr>
        <p:spPr>
          <a:xfrm rot="10800000">
            <a:off x="5773350" y="1597088"/>
            <a:ext cx="965700" cy="313200"/>
          </a:xfrm>
          <a:prstGeom prst="straightConnector1">
            <a:avLst/>
          </a:prstGeom>
          <a:noFill/>
          <a:ln w="9525" cap="flat" cmpd="sng">
            <a:solidFill>
              <a:schemeClr val="dk2"/>
            </a:solidFill>
            <a:prstDash val="solid"/>
            <a:round/>
            <a:headEnd type="none" w="med" len="med"/>
            <a:tailEnd type="none" w="med" len="med"/>
          </a:ln>
        </p:spPr>
      </p:cxnSp>
      <p:cxnSp>
        <p:nvCxnSpPr>
          <p:cNvPr id="513" name="Google Shape;513;p44"/>
          <p:cNvCxnSpPr>
            <a:stCxn id="511" idx="0"/>
            <a:endCxn id="510" idx="2"/>
          </p:cNvCxnSpPr>
          <p:nvPr/>
        </p:nvCxnSpPr>
        <p:spPr>
          <a:xfrm rot="10800000" flipH="1">
            <a:off x="6739050" y="1597088"/>
            <a:ext cx="1074300" cy="313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4"/>
          <p:cNvCxnSpPr>
            <a:stCxn id="511" idx="2"/>
            <a:endCxn id="508" idx="0"/>
          </p:cNvCxnSpPr>
          <p:nvPr/>
        </p:nvCxnSpPr>
        <p:spPr>
          <a:xfrm>
            <a:off x="6739050" y="2370188"/>
            <a:ext cx="0" cy="313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44"/>
          <p:cNvSpPr/>
          <p:nvPr/>
        </p:nvSpPr>
        <p:spPr>
          <a:xfrm>
            <a:off x="3002600" y="4557125"/>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Degreed</a:t>
            </a:r>
            <a:endParaRPr sz="1300"/>
          </a:p>
        </p:txBody>
      </p:sp>
      <p:sp>
        <p:nvSpPr>
          <p:cNvPr id="516" name="Google Shape;516;p44"/>
          <p:cNvSpPr/>
          <p:nvPr/>
        </p:nvSpPr>
        <p:spPr>
          <a:xfrm>
            <a:off x="3002600" y="3143300"/>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CornerStone</a:t>
            </a:r>
            <a:endParaRPr sz="1300"/>
          </a:p>
        </p:txBody>
      </p:sp>
      <p:sp>
        <p:nvSpPr>
          <p:cNvPr id="517" name="Google Shape;517;p44"/>
          <p:cNvSpPr/>
          <p:nvPr/>
        </p:nvSpPr>
        <p:spPr>
          <a:xfrm>
            <a:off x="5042525" y="3143300"/>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Saba TalentSpace</a:t>
            </a:r>
            <a:endParaRPr sz="1300"/>
          </a:p>
        </p:txBody>
      </p:sp>
      <p:sp>
        <p:nvSpPr>
          <p:cNvPr id="518" name="Google Shape;518;p44"/>
          <p:cNvSpPr/>
          <p:nvPr/>
        </p:nvSpPr>
        <p:spPr>
          <a:xfrm>
            <a:off x="5042525" y="4557125"/>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Talentsoft</a:t>
            </a:r>
            <a:endParaRPr sz="1300"/>
          </a:p>
        </p:txBody>
      </p:sp>
      <p:sp>
        <p:nvSpPr>
          <p:cNvPr id="519" name="Google Shape;519;p44"/>
          <p:cNvSpPr/>
          <p:nvPr/>
        </p:nvSpPr>
        <p:spPr>
          <a:xfrm>
            <a:off x="3355025" y="3784050"/>
            <a:ext cx="2925600" cy="45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a:solidFill>
                  <a:schemeClr val="dk1"/>
                </a:solidFill>
              </a:rPr>
              <a:t>Gestion des compétences et des formations</a:t>
            </a:r>
            <a:endParaRPr>
              <a:solidFill>
                <a:schemeClr val="dk1"/>
              </a:solidFill>
            </a:endParaRPr>
          </a:p>
        </p:txBody>
      </p:sp>
      <p:cxnSp>
        <p:nvCxnSpPr>
          <p:cNvPr id="520" name="Google Shape;520;p44"/>
          <p:cNvCxnSpPr>
            <a:stCxn id="519" idx="0"/>
            <a:endCxn id="516" idx="2"/>
          </p:cNvCxnSpPr>
          <p:nvPr/>
        </p:nvCxnSpPr>
        <p:spPr>
          <a:xfrm rot="10800000">
            <a:off x="3852125" y="3470850"/>
            <a:ext cx="965700" cy="313200"/>
          </a:xfrm>
          <a:prstGeom prst="straightConnector1">
            <a:avLst/>
          </a:prstGeom>
          <a:noFill/>
          <a:ln w="9525" cap="flat" cmpd="sng">
            <a:solidFill>
              <a:schemeClr val="dk2"/>
            </a:solidFill>
            <a:prstDash val="solid"/>
            <a:round/>
            <a:headEnd type="none" w="med" len="med"/>
            <a:tailEnd type="none" w="med" len="med"/>
          </a:ln>
        </p:spPr>
      </p:cxnSp>
      <p:cxnSp>
        <p:nvCxnSpPr>
          <p:cNvPr id="521" name="Google Shape;521;p44"/>
          <p:cNvCxnSpPr>
            <a:stCxn id="519" idx="0"/>
            <a:endCxn id="517" idx="2"/>
          </p:cNvCxnSpPr>
          <p:nvPr/>
        </p:nvCxnSpPr>
        <p:spPr>
          <a:xfrm rot="10800000" flipH="1">
            <a:off x="4817825" y="3470850"/>
            <a:ext cx="1074300" cy="313200"/>
          </a:xfrm>
          <a:prstGeom prst="straightConnector1">
            <a:avLst/>
          </a:prstGeom>
          <a:noFill/>
          <a:ln w="9525" cap="flat" cmpd="sng">
            <a:solidFill>
              <a:schemeClr val="dk2"/>
            </a:solidFill>
            <a:prstDash val="solid"/>
            <a:round/>
            <a:headEnd type="none" w="med" len="med"/>
            <a:tailEnd type="none" w="med" len="med"/>
          </a:ln>
        </p:spPr>
      </p:cxnSp>
      <p:cxnSp>
        <p:nvCxnSpPr>
          <p:cNvPr id="522" name="Google Shape;522;p44"/>
          <p:cNvCxnSpPr>
            <a:stCxn id="519" idx="2"/>
            <a:endCxn id="515" idx="0"/>
          </p:cNvCxnSpPr>
          <p:nvPr/>
        </p:nvCxnSpPr>
        <p:spPr>
          <a:xfrm flipH="1">
            <a:off x="3852125" y="4243950"/>
            <a:ext cx="965700" cy="313200"/>
          </a:xfrm>
          <a:prstGeom prst="straightConnector1">
            <a:avLst/>
          </a:prstGeom>
          <a:noFill/>
          <a:ln w="9525" cap="flat" cmpd="sng">
            <a:solidFill>
              <a:schemeClr val="dk2"/>
            </a:solidFill>
            <a:prstDash val="solid"/>
            <a:round/>
            <a:headEnd type="none" w="med" len="med"/>
            <a:tailEnd type="none" w="med" len="med"/>
          </a:ln>
        </p:spPr>
      </p:cxnSp>
      <p:cxnSp>
        <p:nvCxnSpPr>
          <p:cNvPr id="523" name="Google Shape;523;p44"/>
          <p:cNvCxnSpPr>
            <a:stCxn id="519" idx="2"/>
            <a:endCxn id="518" idx="0"/>
          </p:cNvCxnSpPr>
          <p:nvPr/>
        </p:nvCxnSpPr>
        <p:spPr>
          <a:xfrm>
            <a:off x="4817825" y="4243950"/>
            <a:ext cx="1074300" cy="313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5"/>
          <p:cNvSpPr txBox="1">
            <a:spLocks noGrp="1"/>
          </p:cNvSpPr>
          <p:nvPr>
            <p:ph type="title"/>
          </p:nvPr>
        </p:nvSpPr>
        <p:spPr>
          <a:xfrm>
            <a:off x="282100" y="305525"/>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Présentation de cas d’utilisation réels de SIRH</a:t>
            </a:r>
            <a:endParaRPr/>
          </a:p>
        </p:txBody>
      </p:sp>
      <p:sp>
        <p:nvSpPr>
          <p:cNvPr id="529" name="Google Shape;529;p45"/>
          <p:cNvSpPr/>
          <p:nvPr/>
        </p:nvSpPr>
        <p:spPr>
          <a:xfrm>
            <a:off x="564575" y="2673975"/>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Zenefits</a:t>
            </a:r>
            <a:endParaRPr sz="1300"/>
          </a:p>
        </p:txBody>
      </p:sp>
      <p:sp>
        <p:nvSpPr>
          <p:cNvPr id="530" name="Google Shape;530;p45"/>
          <p:cNvSpPr/>
          <p:nvPr/>
        </p:nvSpPr>
        <p:spPr>
          <a:xfrm>
            <a:off x="564575" y="1260150"/>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ADP Workforce Now</a:t>
            </a:r>
            <a:endParaRPr sz="1200"/>
          </a:p>
        </p:txBody>
      </p:sp>
      <p:sp>
        <p:nvSpPr>
          <p:cNvPr id="531" name="Google Shape;531;p45"/>
          <p:cNvSpPr/>
          <p:nvPr/>
        </p:nvSpPr>
        <p:spPr>
          <a:xfrm>
            <a:off x="2604500" y="1260150"/>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Paycor</a:t>
            </a:r>
            <a:endParaRPr sz="1300"/>
          </a:p>
        </p:txBody>
      </p:sp>
      <p:sp>
        <p:nvSpPr>
          <p:cNvPr id="532" name="Google Shape;532;p45"/>
          <p:cNvSpPr/>
          <p:nvPr/>
        </p:nvSpPr>
        <p:spPr>
          <a:xfrm>
            <a:off x="2604500" y="2673975"/>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Paylocity</a:t>
            </a:r>
            <a:endParaRPr sz="1300"/>
          </a:p>
        </p:txBody>
      </p:sp>
      <p:sp>
        <p:nvSpPr>
          <p:cNvPr id="533" name="Google Shape;533;p45"/>
          <p:cNvSpPr/>
          <p:nvPr/>
        </p:nvSpPr>
        <p:spPr>
          <a:xfrm>
            <a:off x="917000" y="1900900"/>
            <a:ext cx="2925600" cy="45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a:solidFill>
                  <a:schemeClr val="dk1"/>
                </a:solidFill>
              </a:rPr>
              <a:t>Gestion des avantages sociaux et de la rémunération</a:t>
            </a:r>
            <a:endParaRPr>
              <a:solidFill>
                <a:schemeClr val="dk1"/>
              </a:solidFill>
            </a:endParaRPr>
          </a:p>
        </p:txBody>
      </p:sp>
      <p:cxnSp>
        <p:nvCxnSpPr>
          <p:cNvPr id="534" name="Google Shape;534;p45"/>
          <p:cNvCxnSpPr>
            <a:stCxn id="533" idx="0"/>
            <a:endCxn id="530" idx="2"/>
          </p:cNvCxnSpPr>
          <p:nvPr/>
        </p:nvCxnSpPr>
        <p:spPr>
          <a:xfrm rot="10800000">
            <a:off x="1414100" y="1587700"/>
            <a:ext cx="965700" cy="3132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45"/>
          <p:cNvCxnSpPr>
            <a:stCxn id="533" idx="0"/>
            <a:endCxn id="531" idx="2"/>
          </p:cNvCxnSpPr>
          <p:nvPr/>
        </p:nvCxnSpPr>
        <p:spPr>
          <a:xfrm rot="10800000" flipH="1">
            <a:off x="2379800" y="1587700"/>
            <a:ext cx="1074300" cy="3132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45"/>
          <p:cNvCxnSpPr>
            <a:stCxn id="533" idx="2"/>
            <a:endCxn id="529" idx="0"/>
          </p:cNvCxnSpPr>
          <p:nvPr/>
        </p:nvCxnSpPr>
        <p:spPr>
          <a:xfrm flipH="1">
            <a:off x="1414100" y="2360800"/>
            <a:ext cx="965700" cy="3132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45"/>
          <p:cNvCxnSpPr>
            <a:stCxn id="533" idx="2"/>
            <a:endCxn id="532" idx="0"/>
          </p:cNvCxnSpPr>
          <p:nvPr/>
        </p:nvCxnSpPr>
        <p:spPr>
          <a:xfrm>
            <a:off x="2379800" y="2360800"/>
            <a:ext cx="1074300" cy="313200"/>
          </a:xfrm>
          <a:prstGeom prst="straightConnector1">
            <a:avLst/>
          </a:prstGeom>
          <a:noFill/>
          <a:ln w="9525" cap="flat" cmpd="sng">
            <a:solidFill>
              <a:schemeClr val="dk2"/>
            </a:solidFill>
            <a:prstDash val="solid"/>
            <a:round/>
            <a:headEnd type="none" w="med" len="med"/>
            <a:tailEnd type="none" w="med" len="med"/>
          </a:ln>
        </p:spPr>
      </p:cxnSp>
      <p:sp>
        <p:nvSpPr>
          <p:cNvPr id="538" name="Google Shape;538;p45"/>
          <p:cNvSpPr/>
          <p:nvPr/>
        </p:nvSpPr>
        <p:spPr>
          <a:xfrm>
            <a:off x="4840600" y="2673950"/>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Attendance on Demand</a:t>
            </a:r>
            <a:endParaRPr sz="1200"/>
          </a:p>
        </p:txBody>
      </p:sp>
      <p:sp>
        <p:nvSpPr>
          <p:cNvPr id="539" name="Google Shape;539;p45"/>
          <p:cNvSpPr/>
          <p:nvPr/>
        </p:nvSpPr>
        <p:spPr>
          <a:xfrm>
            <a:off x="4840600" y="1260125"/>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Kronos Workforce Central</a:t>
            </a:r>
            <a:endParaRPr sz="1200"/>
          </a:p>
        </p:txBody>
      </p:sp>
      <p:sp>
        <p:nvSpPr>
          <p:cNvPr id="540" name="Google Shape;540;p45"/>
          <p:cNvSpPr/>
          <p:nvPr/>
        </p:nvSpPr>
        <p:spPr>
          <a:xfrm>
            <a:off x="6880525" y="1260125"/>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BambooHR Time Tracking</a:t>
            </a:r>
            <a:endParaRPr sz="1200"/>
          </a:p>
        </p:txBody>
      </p:sp>
      <p:sp>
        <p:nvSpPr>
          <p:cNvPr id="541" name="Google Shape;541;p45"/>
          <p:cNvSpPr/>
          <p:nvPr/>
        </p:nvSpPr>
        <p:spPr>
          <a:xfrm>
            <a:off x="6880525" y="2673950"/>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Replicon</a:t>
            </a:r>
            <a:endParaRPr sz="1300"/>
          </a:p>
        </p:txBody>
      </p:sp>
      <p:sp>
        <p:nvSpPr>
          <p:cNvPr id="542" name="Google Shape;542;p45"/>
          <p:cNvSpPr/>
          <p:nvPr/>
        </p:nvSpPr>
        <p:spPr>
          <a:xfrm>
            <a:off x="5193025" y="1900875"/>
            <a:ext cx="2925600" cy="45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a:solidFill>
                  <a:schemeClr val="dk1"/>
                </a:solidFill>
              </a:rPr>
              <a:t>Gestion des absences et du temps de travail</a:t>
            </a:r>
            <a:endParaRPr>
              <a:solidFill>
                <a:schemeClr val="dk1"/>
              </a:solidFill>
            </a:endParaRPr>
          </a:p>
        </p:txBody>
      </p:sp>
      <p:cxnSp>
        <p:nvCxnSpPr>
          <p:cNvPr id="543" name="Google Shape;543;p45"/>
          <p:cNvCxnSpPr>
            <a:stCxn id="542" idx="0"/>
            <a:endCxn id="539" idx="2"/>
          </p:cNvCxnSpPr>
          <p:nvPr/>
        </p:nvCxnSpPr>
        <p:spPr>
          <a:xfrm rot="10800000">
            <a:off x="5690125" y="1587675"/>
            <a:ext cx="965700" cy="3132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45"/>
          <p:cNvCxnSpPr>
            <a:stCxn id="542" idx="0"/>
            <a:endCxn id="540" idx="2"/>
          </p:cNvCxnSpPr>
          <p:nvPr/>
        </p:nvCxnSpPr>
        <p:spPr>
          <a:xfrm rot="10800000" flipH="1">
            <a:off x="6655825" y="1587675"/>
            <a:ext cx="1074300" cy="313200"/>
          </a:xfrm>
          <a:prstGeom prst="straightConnector1">
            <a:avLst/>
          </a:prstGeom>
          <a:noFill/>
          <a:ln w="9525" cap="flat" cmpd="sng">
            <a:solidFill>
              <a:schemeClr val="dk2"/>
            </a:solidFill>
            <a:prstDash val="solid"/>
            <a:round/>
            <a:headEnd type="none" w="med" len="med"/>
            <a:tailEnd type="none" w="med" len="med"/>
          </a:ln>
        </p:spPr>
      </p:cxnSp>
      <p:cxnSp>
        <p:nvCxnSpPr>
          <p:cNvPr id="545" name="Google Shape;545;p45"/>
          <p:cNvCxnSpPr>
            <a:stCxn id="542" idx="2"/>
            <a:endCxn id="538" idx="0"/>
          </p:cNvCxnSpPr>
          <p:nvPr/>
        </p:nvCxnSpPr>
        <p:spPr>
          <a:xfrm flipH="1">
            <a:off x="5690125" y="2360775"/>
            <a:ext cx="965700" cy="313200"/>
          </a:xfrm>
          <a:prstGeom prst="straightConnector1">
            <a:avLst/>
          </a:prstGeom>
          <a:noFill/>
          <a:ln w="9525" cap="flat" cmpd="sng">
            <a:solidFill>
              <a:schemeClr val="dk2"/>
            </a:solidFill>
            <a:prstDash val="solid"/>
            <a:round/>
            <a:headEnd type="none" w="med" len="med"/>
            <a:tailEnd type="none" w="med" len="med"/>
          </a:ln>
        </p:spPr>
      </p:cxnSp>
      <p:cxnSp>
        <p:nvCxnSpPr>
          <p:cNvPr id="546" name="Google Shape;546;p45"/>
          <p:cNvCxnSpPr>
            <a:stCxn id="542" idx="2"/>
            <a:endCxn id="541" idx="0"/>
          </p:cNvCxnSpPr>
          <p:nvPr/>
        </p:nvCxnSpPr>
        <p:spPr>
          <a:xfrm>
            <a:off x="6655825" y="2360775"/>
            <a:ext cx="1074300" cy="313200"/>
          </a:xfrm>
          <a:prstGeom prst="straightConnector1">
            <a:avLst/>
          </a:prstGeom>
          <a:noFill/>
          <a:ln w="9525" cap="flat" cmpd="sng">
            <a:solidFill>
              <a:schemeClr val="dk2"/>
            </a:solidFill>
            <a:prstDash val="solid"/>
            <a:round/>
            <a:headEnd type="none" w="med" len="med"/>
            <a:tailEnd type="none" w="med" len="med"/>
          </a:ln>
        </p:spPr>
      </p:cxnSp>
      <p:sp>
        <p:nvSpPr>
          <p:cNvPr id="547" name="Google Shape;547;p45"/>
          <p:cNvSpPr/>
          <p:nvPr/>
        </p:nvSpPr>
        <p:spPr>
          <a:xfrm>
            <a:off x="2971175" y="4547725"/>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People Analytics</a:t>
            </a:r>
            <a:endParaRPr sz="1300"/>
          </a:p>
        </p:txBody>
      </p:sp>
      <p:sp>
        <p:nvSpPr>
          <p:cNvPr id="548" name="Google Shape;548;p45"/>
          <p:cNvSpPr/>
          <p:nvPr/>
        </p:nvSpPr>
        <p:spPr>
          <a:xfrm>
            <a:off x="2971175" y="3133900"/>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SAP SuccessFactors</a:t>
            </a:r>
            <a:endParaRPr sz="1200"/>
          </a:p>
        </p:txBody>
      </p:sp>
      <p:sp>
        <p:nvSpPr>
          <p:cNvPr id="549" name="Google Shape;549;p45"/>
          <p:cNvSpPr/>
          <p:nvPr/>
        </p:nvSpPr>
        <p:spPr>
          <a:xfrm>
            <a:off x="5011100" y="3133900"/>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Visier</a:t>
            </a:r>
            <a:endParaRPr sz="1300"/>
          </a:p>
        </p:txBody>
      </p:sp>
      <p:sp>
        <p:nvSpPr>
          <p:cNvPr id="550" name="Google Shape;550;p45"/>
          <p:cNvSpPr/>
          <p:nvPr/>
        </p:nvSpPr>
        <p:spPr>
          <a:xfrm>
            <a:off x="5011100" y="4547725"/>
            <a:ext cx="1698900" cy="3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t>Oracle Human Capital Mgt</a:t>
            </a:r>
            <a:endParaRPr sz="1200"/>
          </a:p>
        </p:txBody>
      </p:sp>
      <p:sp>
        <p:nvSpPr>
          <p:cNvPr id="551" name="Google Shape;551;p45"/>
          <p:cNvSpPr/>
          <p:nvPr/>
        </p:nvSpPr>
        <p:spPr>
          <a:xfrm>
            <a:off x="3323600" y="3774650"/>
            <a:ext cx="2925600" cy="45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fr">
                <a:solidFill>
                  <a:schemeClr val="dk1"/>
                </a:solidFill>
              </a:rPr>
              <a:t>Gestion des données et de l’analytique RH</a:t>
            </a:r>
            <a:endParaRPr>
              <a:solidFill>
                <a:schemeClr val="dk1"/>
              </a:solidFill>
            </a:endParaRPr>
          </a:p>
        </p:txBody>
      </p:sp>
      <p:cxnSp>
        <p:nvCxnSpPr>
          <p:cNvPr id="552" name="Google Shape;552;p45"/>
          <p:cNvCxnSpPr>
            <a:stCxn id="551" idx="0"/>
            <a:endCxn id="548" idx="2"/>
          </p:cNvCxnSpPr>
          <p:nvPr/>
        </p:nvCxnSpPr>
        <p:spPr>
          <a:xfrm rot="10800000">
            <a:off x="3820700" y="3461450"/>
            <a:ext cx="965700" cy="313200"/>
          </a:xfrm>
          <a:prstGeom prst="straightConnector1">
            <a:avLst/>
          </a:prstGeom>
          <a:noFill/>
          <a:ln w="9525" cap="flat" cmpd="sng">
            <a:solidFill>
              <a:schemeClr val="dk2"/>
            </a:solidFill>
            <a:prstDash val="solid"/>
            <a:round/>
            <a:headEnd type="none" w="med" len="med"/>
            <a:tailEnd type="none" w="med" len="med"/>
          </a:ln>
        </p:spPr>
      </p:cxnSp>
      <p:cxnSp>
        <p:nvCxnSpPr>
          <p:cNvPr id="553" name="Google Shape;553;p45"/>
          <p:cNvCxnSpPr>
            <a:stCxn id="551" idx="0"/>
            <a:endCxn id="549" idx="2"/>
          </p:cNvCxnSpPr>
          <p:nvPr/>
        </p:nvCxnSpPr>
        <p:spPr>
          <a:xfrm rot="10800000" flipH="1">
            <a:off x="4786400" y="3461450"/>
            <a:ext cx="1074300" cy="3132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5"/>
          <p:cNvCxnSpPr>
            <a:stCxn id="551" idx="2"/>
            <a:endCxn id="547" idx="0"/>
          </p:cNvCxnSpPr>
          <p:nvPr/>
        </p:nvCxnSpPr>
        <p:spPr>
          <a:xfrm flipH="1">
            <a:off x="3820700" y="4234550"/>
            <a:ext cx="965700" cy="3132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45"/>
          <p:cNvCxnSpPr>
            <a:stCxn id="551" idx="2"/>
            <a:endCxn id="550" idx="0"/>
          </p:cNvCxnSpPr>
          <p:nvPr/>
        </p:nvCxnSpPr>
        <p:spPr>
          <a:xfrm>
            <a:off x="4786400" y="4234550"/>
            <a:ext cx="1074300" cy="313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Exercice</a:t>
            </a:r>
            <a:endParaRPr/>
          </a:p>
        </p:txBody>
      </p:sp>
      <p:sp>
        <p:nvSpPr>
          <p:cNvPr id="561" name="Google Shape;561;p4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Sélectionnez une entité susceptible d’être un Système d’Information (RH ou non) et décrivez ses composants. Soyez le plus exhaustif possible en matière de composants.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47"/>
          <p:cNvPicPr preferRelativeResize="0"/>
          <p:nvPr/>
        </p:nvPicPr>
        <p:blipFill>
          <a:blip r:embed="rId3">
            <a:alphaModFix/>
          </a:blip>
          <a:stretch>
            <a:fillRect/>
          </a:stretch>
        </p:blipFill>
        <p:spPr>
          <a:xfrm>
            <a:off x="3841350" y="1101250"/>
            <a:ext cx="5032025" cy="3776500"/>
          </a:xfrm>
          <a:prstGeom prst="rect">
            <a:avLst/>
          </a:prstGeom>
          <a:noFill/>
          <a:ln>
            <a:noFill/>
          </a:ln>
        </p:spPr>
      </p:pic>
      <p:sp>
        <p:nvSpPr>
          <p:cNvPr id="567" name="Google Shape;567;p47"/>
          <p:cNvSpPr txBox="1">
            <a:spLocks noGrp="1"/>
          </p:cNvSpPr>
          <p:nvPr>
            <p:ph type="title"/>
          </p:nvPr>
        </p:nvSpPr>
        <p:spPr>
          <a:xfrm>
            <a:off x="304800" y="3226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au modèle OSI</a:t>
            </a:r>
            <a:endParaRPr/>
          </a:p>
        </p:txBody>
      </p:sp>
      <p:sp>
        <p:nvSpPr>
          <p:cNvPr id="568" name="Google Shape;568;p47"/>
          <p:cNvSpPr txBox="1">
            <a:spLocks noGrp="1"/>
          </p:cNvSpPr>
          <p:nvPr>
            <p:ph type="body" idx="1"/>
          </p:nvPr>
        </p:nvSpPr>
        <p:spPr>
          <a:xfrm>
            <a:off x="819150" y="1990725"/>
            <a:ext cx="30222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Le modèle </a:t>
            </a:r>
            <a:r>
              <a:rPr lang="fr" b="1"/>
              <a:t>Open Systems Interconnection</a:t>
            </a:r>
            <a:r>
              <a:rPr lang="fr"/>
              <a:t> ou </a:t>
            </a:r>
            <a:r>
              <a:rPr lang="fr" b="1"/>
              <a:t>OSI </a:t>
            </a:r>
            <a:r>
              <a:rPr lang="fr"/>
              <a:t>(1984) est un cadre conceptuel qui définit comment les systèmes réseaux envoient des données d’un expéditeur à un destinataire.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Exercice</a:t>
            </a:r>
            <a:endParaRPr/>
          </a:p>
        </p:txBody>
      </p:sp>
      <p:pic>
        <p:nvPicPr>
          <p:cNvPr id="574" name="Google Shape;574;p48"/>
          <p:cNvPicPr preferRelativeResize="0"/>
          <p:nvPr/>
        </p:nvPicPr>
        <p:blipFill>
          <a:blip r:embed="rId3">
            <a:alphaModFix/>
          </a:blip>
          <a:stretch>
            <a:fillRect/>
          </a:stretch>
        </p:blipFill>
        <p:spPr>
          <a:xfrm>
            <a:off x="3052750" y="1523975"/>
            <a:ext cx="3038500" cy="3038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1"/>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
              <a:t>Cours 1 : Introduction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Instagram</a:t>
            </a:r>
            <a:endParaRPr/>
          </a:p>
        </p:txBody>
      </p:sp>
      <p:sp>
        <p:nvSpPr>
          <p:cNvPr id="580" name="Google Shape;580;p4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fr"/>
              <a:t>Etablissement de la connexion</a:t>
            </a:r>
            <a:endParaRPr/>
          </a:p>
          <a:p>
            <a:pPr marL="457200" lvl="0" indent="-311150" algn="l" rtl="0">
              <a:spcBef>
                <a:spcPts val="0"/>
              </a:spcBef>
              <a:spcAft>
                <a:spcPts val="0"/>
              </a:spcAft>
              <a:buSzPts val="1300"/>
              <a:buAutoNum type="arabicPeriod"/>
            </a:pPr>
            <a:r>
              <a:rPr lang="fr"/>
              <a:t>Authentification</a:t>
            </a:r>
            <a:endParaRPr/>
          </a:p>
          <a:p>
            <a:pPr marL="457200" lvl="0" indent="-311150" algn="l" rtl="0">
              <a:spcBef>
                <a:spcPts val="0"/>
              </a:spcBef>
              <a:spcAft>
                <a:spcPts val="0"/>
              </a:spcAft>
              <a:buSzPts val="1300"/>
              <a:buAutoNum type="arabicPeriod"/>
            </a:pPr>
            <a:r>
              <a:rPr lang="fr"/>
              <a:t>Recherche du destinataire</a:t>
            </a:r>
            <a:endParaRPr/>
          </a:p>
          <a:p>
            <a:pPr marL="457200" lvl="0" indent="-311150" algn="l" rtl="0">
              <a:spcBef>
                <a:spcPts val="0"/>
              </a:spcBef>
              <a:spcAft>
                <a:spcPts val="0"/>
              </a:spcAft>
              <a:buSzPts val="1300"/>
              <a:buAutoNum type="arabicPeriod"/>
            </a:pPr>
            <a:r>
              <a:rPr lang="fr"/>
              <a:t>Transmission du message</a:t>
            </a:r>
            <a:endParaRPr/>
          </a:p>
          <a:p>
            <a:pPr marL="457200" lvl="0" indent="-311150" algn="l" rtl="0">
              <a:spcBef>
                <a:spcPts val="0"/>
              </a:spcBef>
              <a:spcAft>
                <a:spcPts val="0"/>
              </a:spcAft>
              <a:buSzPts val="1300"/>
              <a:buAutoNum type="arabicPeriod"/>
            </a:pPr>
            <a:r>
              <a:rPr lang="fr"/>
              <a:t>Stockage temporaire</a:t>
            </a:r>
            <a:endParaRPr/>
          </a:p>
          <a:p>
            <a:pPr marL="457200" lvl="0" indent="-311150" algn="l" rtl="0">
              <a:spcBef>
                <a:spcPts val="0"/>
              </a:spcBef>
              <a:spcAft>
                <a:spcPts val="0"/>
              </a:spcAft>
              <a:buSzPts val="1300"/>
              <a:buAutoNum type="arabicPeriod"/>
            </a:pPr>
            <a:r>
              <a:rPr lang="fr"/>
              <a:t>Notification</a:t>
            </a:r>
            <a:endParaRPr/>
          </a:p>
          <a:p>
            <a:pPr marL="457200" lvl="0" indent="-311150" algn="l" rtl="0">
              <a:spcBef>
                <a:spcPts val="0"/>
              </a:spcBef>
              <a:spcAft>
                <a:spcPts val="0"/>
              </a:spcAft>
              <a:buSzPts val="1300"/>
              <a:buAutoNum type="arabicPeriod"/>
            </a:pPr>
            <a:r>
              <a:rPr lang="fr"/>
              <a:t>Récupération du message</a:t>
            </a:r>
            <a:endParaRPr/>
          </a:p>
          <a:p>
            <a:pPr marL="457200" lvl="0" indent="-311150" algn="l" rtl="0">
              <a:spcBef>
                <a:spcPts val="0"/>
              </a:spcBef>
              <a:spcAft>
                <a:spcPts val="0"/>
              </a:spcAft>
              <a:buSzPts val="1300"/>
              <a:buAutoNum type="arabicPeriod"/>
            </a:pPr>
            <a:r>
              <a:rPr lang="fr"/>
              <a:t>Affichage du message</a:t>
            </a:r>
            <a:endParaRPr/>
          </a:p>
        </p:txBody>
      </p:sp>
      <p:pic>
        <p:nvPicPr>
          <p:cNvPr id="581" name="Google Shape;581;p49"/>
          <p:cNvPicPr preferRelativeResize="0"/>
          <p:nvPr/>
        </p:nvPicPr>
        <p:blipFill>
          <a:blip r:embed="rId3">
            <a:alphaModFix/>
          </a:blip>
          <a:stretch>
            <a:fillRect/>
          </a:stretch>
        </p:blipFill>
        <p:spPr>
          <a:xfrm>
            <a:off x="7246625" y="340975"/>
            <a:ext cx="1519252" cy="15192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Architecture d’un SI</a:t>
            </a:r>
            <a:endParaRPr/>
          </a:p>
        </p:txBody>
      </p:sp>
      <p:pic>
        <p:nvPicPr>
          <p:cNvPr id="587" name="Google Shape;587;p50"/>
          <p:cNvPicPr preferRelativeResize="0"/>
          <p:nvPr/>
        </p:nvPicPr>
        <p:blipFill>
          <a:blip r:embed="rId3">
            <a:alphaModFix/>
          </a:blip>
          <a:stretch>
            <a:fillRect/>
          </a:stretch>
        </p:blipFill>
        <p:spPr>
          <a:xfrm>
            <a:off x="1023038" y="1506475"/>
            <a:ext cx="7097937" cy="3038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Infrastructures matérielles</a:t>
            </a:r>
            <a:endParaRPr/>
          </a:p>
        </p:txBody>
      </p:sp>
      <p:pic>
        <p:nvPicPr>
          <p:cNvPr id="593" name="Google Shape;593;p51"/>
          <p:cNvPicPr preferRelativeResize="0"/>
          <p:nvPr/>
        </p:nvPicPr>
        <p:blipFill>
          <a:blip r:embed="rId3">
            <a:alphaModFix/>
          </a:blip>
          <a:stretch>
            <a:fillRect/>
          </a:stretch>
        </p:blipFill>
        <p:spPr>
          <a:xfrm>
            <a:off x="558050" y="1913050"/>
            <a:ext cx="2888049" cy="1624524"/>
          </a:xfrm>
          <a:prstGeom prst="rect">
            <a:avLst/>
          </a:prstGeom>
          <a:noFill/>
          <a:ln>
            <a:noFill/>
          </a:ln>
        </p:spPr>
      </p:pic>
      <p:pic>
        <p:nvPicPr>
          <p:cNvPr id="594" name="Google Shape;594;p51"/>
          <p:cNvPicPr preferRelativeResize="0"/>
          <p:nvPr/>
        </p:nvPicPr>
        <p:blipFill>
          <a:blip r:embed="rId4">
            <a:alphaModFix/>
          </a:blip>
          <a:stretch>
            <a:fillRect/>
          </a:stretch>
        </p:blipFill>
        <p:spPr>
          <a:xfrm>
            <a:off x="3687262" y="1892000"/>
            <a:ext cx="1666625" cy="1666625"/>
          </a:xfrm>
          <a:prstGeom prst="rect">
            <a:avLst/>
          </a:prstGeom>
          <a:noFill/>
          <a:ln>
            <a:noFill/>
          </a:ln>
        </p:spPr>
      </p:pic>
      <p:pic>
        <p:nvPicPr>
          <p:cNvPr id="595" name="Google Shape;595;p51"/>
          <p:cNvPicPr preferRelativeResize="0"/>
          <p:nvPr/>
        </p:nvPicPr>
        <p:blipFill>
          <a:blip r:embed="rId5">
            <a:alphaModFix/>
          </a:blip>
          <a:stretch>
            <a:fillRect/>
          </a:stretch>
        </p:blipFill>
        <p:spPr>
          <a:xfrm>
            <a:off x="5543675" y="1634849"/>
            <a:ext cx="3151026" cy="210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Infrastructures matérielles</a:t>
            </a:r>
            <a:endParaRPr/>
          </a:p>
        </p:txBody>
      </p:sp>
      <p:pic>
        <p:nvPicPr>
          <p:cNvPr id="601" name="Google Shape;601;p52"/>
          <p:cNvPicPr preferRelativeResize="0"/>
          <p:nvPr/>
        </p:nvPicPr>
        <p:blipFill>
          <a:blip r:embed="rId3">
            <a:alphaModFix/>
          </a:blip>
          <a:stretch>
            <a:fillRect/>
          </a:stretch>
        </p:blipFill>
        <p:spPr>
          <a:xfrm>
            <a:off x="731438" y="1800200"/>
            <a:ext cx="1942423" cy="2966098"/>
          </a:xfrm>
          <a:prstGeom prst="rect">
            <a:avLst/>
          </a:prstGeom>
          <a:noFill/>
          <a:ln>
            <a:noFill/>
          </a:ln>
        </p:spPr>
      </p:pic>
      <p:pic>
        <p:nvPicPr>
          <p:cNvPr id="602" name="Google Shape;602;p52"/>
          <p:cNvPicPr preferRelativeResize="0"/>
          <p:nvPr/>
        </p:nvPicPr>
        <p:blipFill>
          <a:blip r:embed="rId4">
            <a:alphaModFix/>
          </a:blip>
          <a:stretch>
            <a:fillRect/>
          </a:stretch>
        </p:blipFill>
        <p:spPr>
          <a:xfrm>
            <a:off x="2823463" y="1800200"/>
            <a:ext cx="2966098" cy="2966098"/>
          </a:xfrm>
          <a:prstGeom prst="rect">
            <a:avLst/>
          </a:prstGeom>
          <a:noFill/>
          <a:ln>
            <a:noFill/>
          </a:ln>
        </p:spPr>
      </p:pic>
      <p:pic>
        <p:nvPicPr>
          <p:cNvPr id="603" name="Google Shape;603;p52"/>
          <p:cNvPicPr preferRelativeResize="0"/>
          <p:nvPr/>
        </p:nvPicPr>
        <p:blipFill>
          <a:blip r:embed="rId5">
            <a:alphaModFix/>
          </a:blip>
          <a:stretch>
            <a:fillRect/>
          </a:stretch>
        </p:blipFill>
        <p:spPr>
          <a:xfrm>
            <a:off x="5939160" y="1800200"/>
            <a:ext cx="2473413" cy="3038500"/>
          </a:xfrm>
          <a:prstGeom prst="rect">
            <a:avLst/>
          </a:prstGeom>
          <a:noFill/>
          <a:ln>
            <a:noFill/>
          </a:ln>
        </p:spPr>
      </p:pic>
      <p:sp>
        <p:nvSpPr>
          <p:cNvPr id="604" name="Google Shape;604;p52"/>
          <p:cNvSpPr txBox="1"/>
          <p:nvPr/>
        </p:nvSpPr>
        <p:spPr>
          <a:xfrm>
            <a:off x="3508950" y="1397300"/>
            <a:ext cx="2126100" cy="4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alibri"/>
                <a:ea typeface="Calibri"/>
                <a:cs typeface="Calibri"/>
                <a:sym typeface="Calibri"/>
              </a:rPr>
              <a:t>Et d’autres…</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Infrastructures logicielles</a:t>
            </a:r>
            <a:endParaRPr/>
          </a:p>
        </p:txBody>
      </p:sp>
      <p:pic>
        <p:nvPicPr>
          <p:cNvPr id="610" name="Google Shape;610;p53"/>
          <p:cNvPicPr preferRelativeResize="0"/>
          <p:nvPr/>
        </p:nvPicPr>
        <p:blipFill>
          <a:blip r:embed="rId3">
            <a:alphaModFix/>
          </a:blip>
          <a:stretch>
            <a:fillRect/>
          </a:stretch>
        </p:blipFill>
        <p:spPr>
          <a:xfrm>
            <a:off x="2338775" y="1800200"/>
            <a:ext cx="4466450" cy="23385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Infrastructures réseaux</a:t>
            </a:r>
            <a:endParaRPr/>
          </a:p>
        </p:txBody>
      </p:sp>
      <p:pic>
        <p:nvPicPr>
          <p:cNvPr id="616" name="Google Shape;616;p54"/>
          <p:cNvPicPr preferRelativeResize="0"/>
          <p:nvPr/>
        </p:nvPicPr>
        <p:blipFill>
          <a:blip r:embed="rId3">
            <a:alphaModFix/>
          </a:blip>
          <a:stretch>
            <a:fillRect/>
          </a:stretch>
        </p:blipFill>
        <p:spPr>
          <a:xfrm>
            <a:off x="158001" y="1540000"/>
            <a:ext cx="3453076" cy="1942350"/>
          </a:xfrm>
          <a:prstGeom prst="rect">
            <a:avLst/>
          </a:prstGeom>
          <a:noFill/>
          <a:ln>
            <a:noFill/>
          </a:ln>
        </p:spPr>
      </p:pic>
      <p:pic>
        <p:nvPicPr>
          <p:cNvPr id="617" name="Google Shape;617;p54"/>
          <p:cNvPicPr preferRelativeResize="0"/>
          <p:nvPr/>
        </p:nvPicPr>
        <p:blipFill>
          <a:blip r:embed="rId4">
            <a:alphaModFix/>
          </a:blip>
          <a:stretch>
            <a:fillRect/>
          </a:stretch>
        </p:blipFill>
        <p:spPr>
          <a:xfrm>
            <a:off x="3679645" y="2307190"/>
            <a:ext cx="2333900" cy="1449475"/>
          </a:xfrm>
          <a:prstGeom prst="rect">
            <a:avLst/>
          </a:prstGeom>
          <a:noFill/>
          <a:ln>
            <a:noFill/>
          </a:ln>
        </p:spPr>
      </p:pic>
      <p:pic>
        <p:nvPicPr>
          <p:cNvPr id="618" name="Google Shape;618;p54"/>
          <p:cNvPicPr preferRelativeResize="0"/>
          <p:nvPr/>
        </p:nvPicPr>
        <p:blipFill>
          <a:blip r:embed="rId5">
            <a:alphaModFix/>
          </a:blip>
          <a:stretch>
            <a:fillRect/>
          </a:stretch>
        </p:blipFill>
        <p:spPr>
          <a:xfrm>
            <a:off x="6116415" y="2184050"/>
            <a:ext cx="2597055" cy="1454351"/>
          </a:xfrm>
          <a:prstGeom prst="rect">
            <a:avLst/>
          </a:prstGeom>
          <a:noFill/>
          <a:ln>
            <a:noFill/>
          </a:ln>
        </p:spPr>
      </p:pic>
      <p:sp>
        <p:nvSpPr>
          <p:cNvPr id="619" name="Google Shape;619;p54"/>
          <p:cNvSpPr txBox="1"/>
          <p:nvPr/>
        </p:nvSpPr>
        <p:spPr>
          <a:xfrm>
            <a:off x="1055250" y="4108000"/>
            <a:ext cx="6926700" cy="6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u="sng">
                <a:solidFill>
                  <a:schemeClr val="hlink"/>
                </a:solidFill>
                <a:latin typeface="Calibri"/>
                <a:ea typeface="Calibri"/>
                <a:cs typeface="Calibri"/>
                <a:sym typeface="Calibri"/>
                <a:hlinkClick r:id="rId6"/>
              </a:rPr>
              <a:t>https://www.nytimes.com/interactive/2019/03/10/technology/internet-cables-oceans.html</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5"/>
          <p:cNvSpPr/>
          <p:nvPr/>
        </p:nvSpPr>
        <p:spPr>
          <a:xfrm>
            <a:off x="970125" y="1404850"/>
            <a:ext cx="7505676" cy="2632932"/>
          </a:xfrm>
          <a:prstGeom prst="clou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25" name="Google Shape;625;p5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Architecture d’un SI</a:t>
            </a:r>
            <a:endParaRPr/>
          </a:p>
        </p:txBody>
      </p:sp>
      <p:sp>
        <p:nvSpPr>
          <p:cNvPr id="626" name="Google Shape;626;p55"/>
          <p:cNvSpPr/>
          <p:nvPr/>
        </p:nvSpPr>
        <p:spPr>
          <a:xfrm>
            <a:off x="1169225" y="2297075"/>
            <a:ext cx="1924500" cy="47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Matériel</a:t>
            </a:r>
            <a:endParaRPr>
              <a:latin typeface="Calibri"/>
              <a:ea typeface="Calibri"/>
              <a:cs typeface="Calibri"/>
              <a:sym typeface="Calibri"/>
            </a:endParaRPr>
          </a:p>
        </p:txBody>
      </p:sp>
      <p:sp>
        <p:nvSpPr>
          <p:cNvPr id="627" name="Google Shape;627;p55"/>
          <p:cNvSpPr/>
          <p:nvPr/>
        </p:nvSpPr>
        <p:spPr>
          <a:xfrm>
            <a:off x="3520200" y="2297075"/>
            <a:ext cx="1924500" cy="47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Réseau</a:t>
            </a:r>
            <a:endParaRPr>
              <a:latin typeface="Calibri"/>
              <a:ea typeface="Calibri"/>
              <a:cs typeface="Calibri"/>
              <a:sym typeface="Calibri"/>
            </a:endParaRPr>
          </a:p>
        </p:txBody>
      </p:sp>
      <p:sp>
        <p:nvSpPr>
          <p:cNvPr id="628" name="Google Shape;628;p55"/>
          <p:cNvSpPr/>
          <p:nvPr/>
        </p:nvSpPr>
        <p:spPr>
          <a:xfrm>
            <a:off x="5871175" y="2297075"/>
            <a:ext cx="1924500" cy="47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Logiciel</a:t>
            </a:r>
            <a:endParaRPr>
              <a:latin typeface="Calibri"/>
              <a:ea typeface="Calibri"/>
              <a:cs typeface="Calibri"/>
              <a:sym typeface="Calibri"/>
            </a:endParaRPr>
          </a:p>
        </p:txBody>
      </p:sp>
      <p:sp>
        <p:nvSpPr>
          <p:cNvPr id="629" name="Google Shape;629;p55"/>
          <p:cNvSpPr/>
          <p:nvPr/>
        </p:nvSpPr>
        <p:spPr>
          <a:xfrm>
            <a:off x="1169225" y="4037775"/>
            <a:ext cx="6626400" cy="4725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Cloud</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56"/>
          <p:cNvPicPr preferRelativeResize="0"/>
          <p:nvPr/>
        </p:nvPicPr>
        <p:blipFill>
          <a:blip r:embed="rId3">
            <a:alphaModFix/>
          </a:blip>
          <a:stretch>
            <a:fillRect/>
          </a:stretch>
        </p:blipFill>
        <p:spPr>
          <a:xfrm>
            <a:off x="471900" y="341624"/>
            <a:ext cx="8200201" cy="4460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Qu’est ce qu’un SaaS ? </a:t>
            </a:r>
            <a:endParaRPr/>
          </a:p>
        </p:txBody>
      </p:sp>
      <p:pic>
        <p:nvPicPr>
          <p:cNvPr id="640" name="Google Shape;640;p57"/>
          <p:cNvPicPr preferRelativeResize="0"/>
          <p:nvPr/>
        </p:nvPicPr>
        <p:blipFill>
          <a:blip r:embed="rId3">
            <a:alphaModFix/>
          </a:blip>
          <a:stretch>
            <a:fillRect/>
          </a:stretch>
        </p:blipFill>
        <p:spPr>
          <a:xfrm>
            <a:off x="1557600" y="1158875"/>
            <a:ext cx="6028794" cy="3530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8"/>
          <p:cNvSpPr/>
          <p:nvPr/>
        </p:nvSpPr>
        <p:spPr>
          <a:xfrm>
            <a:off x="2342425" y="877150"/>
            <a:ext cx="4406400" cy="4149000"/>
          </a:xfrm>
          <a:prstGeom prst="roundRect">
            <a:avLst>
              <a:gd name="adj" fmla="val 16667"/>
            </a:avLst>
          </a:prstGeom>
          <a:noFill/>
          <a:ln w="28575" cap="flat" cmpd="sng">
            <a:solidFill>
              <a:schemeClr val="lt2"/>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8"/>
          <p:cNvSpPr txBox="1">
            <a:spLocks noGrp="1"/>
          </p:cNvSpPr>
          <p:nvPr>
            <p:ph type="title"/>
          </p:nvPr>
        </p:nvSpPr>
        <p:spPr>
          <a:xfrm>
            <a:off x="1297500" y="393750"/>
            <a:ext cx="7038900" cy="57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Qu’est ce qu’un SaaS ?</a:t>
            </a:r>
            <a:endParaRPr/>
          </a:p>
        </p:txBody>
      </p:sp>
      <p:pic>
        <p:nvPicPr>
          <p:cNvPr id="647" name="Google Shape;647;p58"/>
          <p:cNvPicPr preferRelativeResize="0"/>
          <p:nvPr/>
        </p:nvPicPr>
        <p:blipFill>
          <a:blip r:embed="rId3">
            <a:alphaModFix/>
          </a:blip>
          <a:stretch>
            <a:fillRect/>
          </a:stretch>
        </p:blipFill>
        <p:spPr>
          <a:xfrm>
            <a:off x="63400" y="1307850"/>
            <a:ext cx="1473500" cy="3666750"/>
          </a:xfrm>
          <a:prstGeom prst="rect">
            <a:avLst/>
          </a:prstGeom>
          <a:noFill/>
          <a:ln>
            <a:noFill/>
          </a:ln>
        </p:spPr>
      </p:pic>
      <p:pic>
        <p:nvPicPr>
          <p:cNvPr id="648" name="Google Shape;648;p58"/>
          <p:cNvPicPr preferRelativeResize="0"/>
          <p:nvPr/>
        </p:nvPicPr>
        <p:blipFill>
          <a:blip r:embed="rId4">
            <a:alphaModFix/>
          </a:blip>
          <a:stretch>
            <a:fillRect/>
          </a:stretch>
        </p:blipFill>
        <p:spPr>
          <a:xfrm>
            <a:off x="2999737" y="1802050"/>
            <a:ext cx="492300" cy="492300"/>
          </a:xfrm>
          <a:prstGeom prst="rect">
            <a:avLst/>
          </a:prstGeom>
          <a:noFill/>
          <a:ln>
            <a:noFill/>
          </a:ln>
        </p:spPr>
      </p:pic>
      <p:pic>
        <p:nvPicPr>
          <p:cNvPr id="649" name="Google Shape;649;p58"/>
          <p:cNvPicPr preferRelativeResize="0"/>
          <p:nvPr/>
        </p:nvPicPr>
        <p:blipFill>
          <a:blip r:embed="rId5">
            <a:alphaModFix/>
          </a:blip>
          <a:stretch>
            <a:fillRect/>
          </a:stretch>
        </p:blipFill>
        <p:spPr>
          <a:xfrm>
            <a:off x="3706513" y="4647101"/>
            <a:ext cx="368514" cy="327500"/>
          </a:xfrm>
          <a:prstGeom prst="rect">
            <a:avLst/>
          </a:prstGeom>
          <a:noFill/>
          <a:ln>
            <a:noFill/>
          </a:ln>
        </p:spPr>
      </p:pic>
      <p:pic>
        <p:nvPicPr>
          <p:cNvPr id="650" name="Google Shape;650;p58"/>
          <p:cNvPicPr preferRelativeResize="0"/>
          <p:nvPr/>
        </p:nvPicPr>
        <p:blipFill>
          <a:blip r:embed="rId6">
            <a:alphaModFix/>
          </a:blip>
          <a:stretch>
            <a:fillRect/>
          </a:stretch>
        </p:blipFill>
        <p:spPr>
          <a:xfrm>
            <a:off x="3914525" y="3292094"/>
            <a:ext cx="327501" cy="325252"/>
          </a:xfrm>
          <a:prstGeom prst="rect">
            <a:avLst/>
          </a:prstGeom>
          <a:noFill/>
          <a:ln>
            <a:noFill/>
          </a:ln>
        </p:spPr>
      </p:pic>
      <p:pic>
        <p:nvPicPr>
          <p:cNvPr id="651" name="Google Shape;651;p58"/>
          <p:cNvPicPr preferRelativeResize="0"/>
          <p:nvPr/>
        </p:nvPicPr>
        <p:blipFill>
          <a:blip r:embed="rId7">
            <a:alphaModFix/>
          </a:blip>
          <a:stretch>
            <a:fillRect/>
          </a:stretch>
        </p:blipFill>
        <p:spPr>
          <a:xfrm>
            <a:off x="4399025" y="3290975"/>
            <a:ext cx="327501" cy="327501"/>
          </a:xfrm>
          <a:prstGeom prst="rect">
            <a:avLst/>
          </a:prstGeom>
          <a:noFill/>
          <a:ln>
            <a:noFill/>
          </a:ln>
        </p:spPr>
      </p:pic>
      <p:pic>
        <p:nvPicPr>
          <p:cNvPr id="652" name="Google Shape;652;p58"/>
          <p:cNvPicPr preferRelativeResize="0"/>
          <p:nvPr/>
        </p:nvPicPr>
        <p:blipFill>
          <a:blip r:embed="rId8">
            <a:alphaModFix/>
          </a:blip>
          <a:stretch>
            <a:fillRect/>
          </a:stretch>
        </p:blipFill>
        <p:spPr>
          <a:xfrm>
            <a:off x="4901976" y="3290976"/>
            <a:ext cx="327501" cy="327501"/>
          </a:xfrm>
          <a:prstGeom prst="rect">
            <a:avLst/>
          </a:prstGeom>
          <a:noFill/>
          <a:ln>
            <a:noFill/>
          </a:ln>
        </p:spPr>
      </p:pic>
      <p:pic>
        <p:nvPicPr>
          <p:cNvPr id="653" name="Google Shape;653;p58"/>
          <p:cNvPicPr preferRelativeResize="0"/>
          <p:nvPr/>
        </p:nvPicPr>
        <p:blipFill>
          <a:blip r:embed="rId9">
            <a:alphaModFix/>
          </a:blip>
          <a:stretch>
            <a:fillRect/>
          </a:stretch>
        </p:blipFill>
        <p:spPr>
          <a:xfrm>
            <a:off x="4079701" y="3966804"/>
            <a:ext cx="492300" cy="503959"/>
          </a:xfrm>
          <a:prstGeom prst="rect">
            <a:avLst/>
          </a:prstGeom>
          <a:noFill/>
          <a:ln>
            <a:noFill/>
          </a:ln>
        </p:spPr>
      </p:pic>
      <p:pic>
        <p:nvPicPr>
          <p:cNvPr id="654" name="Google Shape;654;p58"/>
          <p:cNvPicPr preferRelativeResize="0"/>
          <p:nvPr/>
        </p:nvPicPr>
        <p:blipFill>
          <a:blip r:embed="rId9">
            <a:alphaModFix/>
          </a:blip>
          <a:stretch>
            <a:fillRect/>
          </a:stretch>
        </p:blipFill>
        <p:spPr>
          <a:xfrm>
            <a:off x="3587401" y="3966804"/>
            <a:ext cx="492300" cy="503959"/>
          </a:xfrm>
          <a:prstGeom prst="rect">
            <a:avLst/>
          </a:prstGeom>
          <a:noFill/>
          <a:ln>
            <a:noFill/>
          </a:ln>
        </p:spPr>
      </p:pic>
      <p:pic>
        <p:nvPicPr>
          <p:cNvPr id="655" name="Google Shape;655;p58"/>
          <p:cNvPicPr preferRelativeResize="0"/>
          <p:nvPr/>
        </p:nvPicPr>
        <p:blipFill>
          <a:blip r:embed="rId9">
            <a:alphaModFix/>
          </a:blip>
          <a:stretch>
            <a:fillRect/>
          </a:stretch>
        </p:blipFill>
        <p:spPr>
          <a:xfrm>
            <a:off x="4572001" y="3966804"/>
            <a:ext cx="492300" cy="503959"/>
          </a:xfrm>
          <a:prstGeom prst="rect">
            <a:avLst/>
          </a:prstGeom>
          <a:noFill/>
          <a:ln>
            <a:noFill/>
          </a:ln>
        </p:spPr>
      </p:pic>
      <p:pic>
        <p:nvPicPr>
          <p:cNvPr id="656" name="Google Shape;656;p58"/>
          <p:cNvPicPr preferRelativeResize="0"/>
          <p:nvPr/>
        </p:nvPicPr>
        <p:blipFill>
          <a:blip r:embed="rId9">
            <a:alphaModFix/>
          </a:blip>
          <a:stretch>
            <a:fillRect/>
          </a:stretch>
        </p:blipFill>
        <p:spPr>
          <a:xfrm>
            <a:off x="5064301" y="3966804"/>
            <a:ext cx="492300" cy="503959"/>
          </a:xfrm>
          <a:prstGeom prst="rect">
            <a:avLst/>
          </a:prstGeom>
          <a:noFill/>
          <a:ln>
            <a:noFill/>
          </a:ln>
        </p:spPr>
      </p:pic>
      <p:pic>
        <p:nvPicPr>
          <p:cNvPr id="657" name="Google Shape;657;p58"/>
          <p:cNvPicPr preferRelativeResize="0"/>
          <p:nvPr/>
        </p:nvPicPr>
        <p:blipFill>
          <a:blip r:embed="rId5">
            <a:alphaModFix/>
          </a:blip>
          <a:stretch>
            <a:fillRect/>
          </a:stretch>
        </p:blipFill>
        <p:spPr>
          <a:xfrm>
            <a:off x="4169988" y="4647101"/>
            <a:ext cx="368514" cy="327500"/>
          </a:xfrm>
          <a:prstGeom prst="rect">
            <a:avLst/>
          </a:prstGeom>
          <a:noFill/>
          <a:ln>
            <a:noFill/>
          </a:ln>
        </p:spPr>
      </p:pic>
      <p:pic>
        <p:nvPicPr>
          <p:cNvPr id="658" name="Google Shape;658;p58"/>
          <p:cNvPicPr preferRelativeResize="0"/>
          <p:nvPr/>
        </p:nvPicPr>
        <p:blipFill>
          <a:blip r:embed="rId5">
            <a:alphaModFix/>
          </a:blip>
          <a:stretch>
            <a:fillRect/>
          </a:stretch>
        </p:blipFill>
        <p:spPr>
          <a:xfrm>
            <a:off x="4662288" y="4647101"/>
            <a:ext cx="368514" cy="327500"/>
          </a:xfrm>
          <a:prstGeom prst="rect">
            <a:avLst/>
          </a:prstGeom>
          <a:noFill/>
          <a:ln>
            <a:noFill/>
          </a:ln>
        </p:spPr>
      </p:pic>
      <p:pic>
        <p:nvPicPr>
          <p:cNvPr id="659" name="Google Shape;659;p58"/>
          <p:cNvPicPr preferRelativeResize="0"/>
          <p:nvPr/>
        </p:nvPicPr>
        <p:blipFill>
          <a:blip r:embed="rId5">
            <a:alphaModFix/>
          </a:blip>
          <a:stretch>
            <a:fillRect/>
          </a:stretch>
        </p:blipFill>
        <p:spPr>
          <a:xfrm>
            <a:off x="5154588" y="4647101"/>
            <a:ext cx="368514" cy="327500"/>
          </a:xfrm>
          <a:prstGeom prst="rect">
            <a:avLst/>
          </a:prstGeom>
          <a:noFill/>
          <a:ln>
            <a:noFill/>
          </a:ln>
        </p:spPr>
      </p:pic>
      <p:pic>
        <p:nvPicPr>
          <p:cNvPr id="660" name="Google Shape;660;p58"/>
          <p:cNvPicPr preferRelativeResize="0"/>
          <p:nvPr/>
        </p:nvPicPr>
        <p:blipFill>
          <a:blip r:embed="rId5">
            <a:alphaModFix/>
          </a:blip>
          <a:stretch>
            <a:fillRect/>
          </a:stretch>
        </p:blipFill>
        <p:spPr>
          <a:xfrm>
            <a:off x="3663700" y="2492201"/>
            <a:ext cx="368514" cy="327500"/>
          </a:xfrm>
          <a:prstGeom prst="rect">
            <a:avLst/>
          </a:prstGeom>
          <a:noFill/>
          <a:ln>
            <a:noFill/>
          </a:ln>
        </p:spPr>
      </p:pic>
      <p:pic>
        <p:nvPicPr>
          <p:cNvPr id="661" name="Google Shape;661;p58"/>
          <p:cNvPicPr preferRelativeResize="0"/>
          <p:nvPr/>
        </p:nvPicPr>
        <p:blipFill>
          <a:blip r:embed="rId5">
            <a:alphaModFix/>
          </a:blip>
          <a:stretch>
            <a:fillRect/>
          </a:stretch>
        </p:blipFill>
        <p:spPr>
          <a:xfrm>
            <a:off x="4127175" y="2492201"/>
            <a:ext cx="368514" cy="327500"/>
          </a:xfrm>
          <a:prstGeom prst="rect">
            <a:avLst/>
          </a:prstGeom>
          <a:noFill/>
          <a:ln>
            <a:noFill/>
          </a:ln>
        </p:spPr>
      </p:pic>
      <p:pic>
        <p:nvPicPr>
          <p:cNvPr id="662" name="Google Shape;662;p58"/>
          <p:cNvPicPr preferRelativeResize="0"/>
          <p:nvPr/>
        </p:nvPicPr>
        <p:blipFill>
          <a:blip r:embed="rId5">
            <a:alphaModFix/>
          </a:blip>
          <a:stretch>
            <a:fillRect/>
          </a:stretch>
        </p:blipFill>
        <p:spPr>
          <a:xfrm>
            <a:off x="4619475" y="2492201"/>
            <a:ext cx="368514" cy="327500"/>
          </a:xfrm>
          <a:prstGeom prst="rect">
            <a:avLst/>
          </a:prstGeom>
          <a:noFill/>
          <a:ln>
            <a:noFill/>
          </a:ln>
        </p:spPr>
      </p:pic>
      <p:pic>
        <p:nvPicPr>
          <p:cNvPr id="663" name="Google Shape;663;p58"/>
          <p:cNvPicPr preferRelativeResize="0"/>
          <p:nvPr/>
        </p:nvPicPr>
        <p:blipFill>
          <a:blip r:embed="rId5">
            <a:alphaModFix/>
          </a:blip>
          <a:stretch>
            <a:fillRect/>
          </a:stretch>
        </p:blipFill>
        <p:spPr>
          <a:xfrm>
            <a:off x="5111775" y="2492201"/>
            <a:ext cx="368514" cy="327500"/>
          </a:xfrm>
          <a:prstGeom prst="rect">
            <a:avLst/>
          </a:prstGeom>
          <a:noFill/>
          <a:ln>
            <a:noFill/>
          </a:ln>
        </p:spPr>
      </p:pic>
      <p:pic>
        <p:nvPicPr>
          <p:cNvPr id="664" name="Google Shape;664;p58"/>
          <p:cNvPicPr preferRelativeResize="0"/>
          <p:nvPr/>
        </p:nvPicPr>
        <p:blipFill>
          <a:blip r:embed="rId4">
            <a:alphaModFix/>
          </a:blip>
          <a:stretch>
            <a:fillRect/>
          </a:stretch>
        </p:blipFill>
        <p:spPr>
          <a:xfrm>
            <a:off x="3862137" y="1696300"/>
            <a:ext cx="492300" cy="492300"/>
          </a:xfrm>
          <a:prstGeom prst="rect">
            <a:avLst/>
          </a:prstGeom>
          <a:noFill/>
          <a:ln>
            <a:noFill/>
          </a:ln>
        </p:spPr>
      </p:pic>
      <p:pic>
        <p:nvPicPr>
          <p:cNvPr id="665" name="Google Shape;665;p58"/>
          <p:cNvPicPr preferRelativeResize="0"/>
          <p:nvPr/>
        </p:nvPicPr>
        <p:blipFill>
          <a:blip r:embed="rId4">
            <a:alphaModFix/>
          </a:blip>
          <a:stretch>
            <a:fillRect/>
          </a:stretch>
        </p:blipFill>
        <p:spPr>
          <a:xfrm>
            <a:off x="4832312" y="1696300"/>
            <a:ext cx="492300" cy="492300"/>
          </a:xfrm>
          <a:prstGeom prst="rect">
            <a:avLst/>
          </a:prstGeom>
          <a:noFill/>
          <a:ln>
            <a:noFill/>
          </a:ln>
        </p:spPr>
      </p:pic>
      <p:pic>
        <p:nvPicPr>
          <p:cNvPr id="666" name="Google Shape;666;p58"/>
          <p:cNvPicPr preferRelativeResize="0"/>
          <p:nvPr/>
        </p:nvPicPr>
        <p:blipFill>
          <a:blip r:embed="rId4">
            <a:alphaModFix/>
          </a:blip>
          <a:stretch>
            <a:fillRect/>
          </a:stretch>
        </p:blipFill>
        <p:spPr>
          <a:xfrm>
            <a:off x="5629362" y="1860700"/>
            <a:ext cx="492300" cy="492300"/>
          </a:xfrm>
          <a:prstGeom prst="rect">
            <a:avLst/>
          </a:prstGeom>
          <a:noFill/>
          <a:ln>
            <a:noFill/>
          </a:ln>
        </p:spPr>
      </p:pic>
      <p:cxnSp>
        <p:nvCxnSpPr>
          <p:cNvPr id="667" name="Google Shape;667;p58"/>
          <p:cNvCxnSpPr>
            <a:stCxn id="649" idx="0"/>
            <a:endCxn id="653" idx="2"/>
          </p:cNvCxnSpPr>
          <p:nvPr/>
        </p:nvCxnSpPr>
        <p:spPr>
          <a:xfrm rot="10800000" flipH="1">
            <a:off x="3890770" y="4470701"/>
            <a:ext cx="435000" cy="1764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58"/>
          <p:cNvCxnSpPr>
            <a:stCxn id="657" idx="0"/>
            <a:endCxn id="654" idx="2"/>
          </p:cNvCxnSpPr>
          <p:nvPr/>
        </p:nvCxnSpPr>
        <p:spPr>
          <a:xfrm rot="10800000">
            <a:off x="38334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58"/>
          <p:cNvCxnSpPr>
            <a:stCxn id="658" idx="0"/>
            <a:endCxn id="656" idx="2"/>
          </p:cNvCxnSpPr>
          <p:nvPr/>
        </p:nvCxnSpPr>
        <p:spPr>
          <a:xfrm rot="10800000" flipH="1">
            <a:off x="4846545" y="4470701"/>
            <a:ext cx="463800" cy="176400"/>
          </a:xfrm>
          <a:prstGeom prst="straightConnector1">
            <a:avLst/>
          </a:prstGeom>
          <a:noFill/>
          <a:ln w="9525" cap="flat" cmpd="sng">
            <a:solidFill>
              <a:schemeClr val="dk2"/>
            </a:solidFill>
            <a:prstDash val="solid"/>
            <a:round/>
            <a:headEnd type="none" w="med" len="med"/>
            <a:tailEnd type="none" w="med" len="med"/>
          </a:ln>
        </p:spPr>
      </p:cxnSp>
      <p:cxnSp>
        <p:nvCxnSpPr>
          <p:cNvPr id="670" name="Google Shape;670;p58"/>
          <p:cNvCxnSpPr>
            <a:stCxn id="658" idx="0"/>
            <a:endCxn id="654" idx="2"/>
          </p:cNvCxnSpPr>
          <p:nvPr/>
        </p:nvCxnSpPr>
        <p:spPr>
          <a:xfrm rot="10800000">
            <a:off x="3833445" y="4470701"/>
            <a:ext cx="1013100" cy="176400"/>
          </a:xfrm>
          <a:prstGeom prst="straightConnector1">
            <a:avLst/>
          </a:prstGeom>
          <a:noFill/>
          <a:ln w="9525" cap="flat" cmpd="sng">
            <a:solidFill>
              <a:schemeClr val="dk2"/>
            </a:solidFill>
            <a:prstDash val="solid"/>
            <a:round/>
            <a:headEnd type="none" w="med" len="med"/>
            <a:tailEnd type="none" w="med" len="med"/>
          </a:ln>
        </p:spPr>
      </p:cxnSp>
      <p:cxnSp>
        <p:nvCxnSpPr>
          <p:cNvPr id="671" name="Google Shape;671;p58"/>
          <p:cNvCxnSpPr>
            <a:stCxn id="658" idx="0"/>
            <a:endCxn id="653" idx="2"/>
          </p:cNvCxnSpPr>
          <p:nvPr/>
        </p:nvCxnSpPr>
        <p:spPr>
          <a:xfrm rot="10800000">
            <a:off x="43257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58"/>
          <p:cNvCxnSpPr>
            <a:stCxn id="658" idx="0"/>
            <a:endCxn id="655" idx="2"/>
          </p:cNvCxnSpPr>
          <p:nvPr/>
        </p:nvCxnSpPr>
        <p:spPr>
          <a:xfrm rot="10800000">
            <a:off x="4818045" y="4470701"/>
            <a:ext cx="28500" cy="1764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58"/>
          <p:cNvCxnSpPr>
            <a:stCxn id="659" idx="0"/>
            <a:endCxn id="655" idx="2"/>
          </p:cNvCxnSpPr>
          <p:nvPr/>
        </p:nvCxnSpPr>
        <p:spPr>
          <a:xfrm rot="10800000">
            <a:off x="48180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674" name="Google Shape;674;p58"/>
          <p:cNvCxnSpPr>
            <a:stCxn id="659" idx="0"/>
            <a:endCxn id="656" idx="2"/>
          </p:cNvCxnSpPr>
          <p:nvPr/>
        </p:nvCxnSpPr>
        <p:spPr>
          <a:xfrm rot="10800000">
            <a:off x="5310345" y="4470701"/>
            <a:ext cx="28500" cy="176400"/>
          </a:xfrm>
          <a:prstGeom prst="straightConnector1">
            <a:avLst/>
          </a:prstGeom>
          <a:noFill/>
          <a:ln w="9525" cap="flat" cmpd="sng">
            <a:solidFill>
              <a:schemeClr val="dk2"/>
            </a:solidFill>
            <a:prstDash val="solid"/>
            <a:round/>
            <a:headEnd type="none" w="med" len="med"/>
            <a:tailEnd type="none" w="med" len="med"/>
          </a:ln>
        </p:spPr>
      </p:cxnSp>
      <p:cxnSp>
        <p:nvCxnSpPr>
          <p:cNvPr id="675" name="Google Shape;675;p58"/>
          <p:cNvCxnSpPr>
            <a:stCxn id="657" idx="0"/>
            <a:endCxn id="656" idx="2"/>
          </p:cNvCxnSpPr>
          <p:nvPr/>
        </p:nvCxnSpPr>
        <p:spPr>
          <a:xfrm rot="10800000" flipH="1">
            <a:off x="4354245" y="4470701"/>
            <a:ext cx="956100" cy="176400"/>
          </a:xfrm>
          <a:prstGeom prst="straightConnector1">
            <a:avLst/>
          </a:prstGeom>
          <a:noFill/>
          <a:ln w="9525" cap="flat" cmpd="sng">
            <a:solidFill>
              <a:schemeClr val="dk2"/>
            </a:solidFill>
            <a:prstDash val="solid"/>
            <a:round/>
            <a:headEnd type="none" w="med" len="med"/>
            <a:tailEnd type="none" w="med" len="med"/>
          </a:ln>
        </p:spPr>
      </p:cxnSp>
      <p:cxnSp>
        <p:nvCxnSpPr>
          <p:cNvPr id="676" name="Google Shape;676;p58"/>
          <p:cNvCxnSpPr>
            <a:stCxn id="654" idx="0"/>
            <a:endCxn id="650" idx="2"/>
          </p:cNvCxnSpPr>
          <p:nvPr/>
        </p:nvCxnSpPr>
        <p:spPr>
          <a:xfrm rot="10800000" flipH="1">
            <a:off x="3833550" y="3617304"/>
            <a:ext cx="244800" cy="349500"/>
          </a:xfrm>
          <a:prstGeom prst="straightConnector1">
            <a:avLst/>
          </a:prstGeom>
          <a:noFill/>
          <a:ln w="9525" cap="flat" cmpd="sng">
            <a:solidFill>
              <a:schemeClr val="dk2"/>
            </a:solidFill>
            <a:prstDash val="solid"/>
            <a:round/>
            <a:headEnd type="none" w="med" len="med"/>
            <a:tailEnd type="none" w="med" len="med"/>
          </a:ln>
        </p:spPr>
      </p:cxnSp>
      <p:cxnSp>
        <p:nvCxnSpPr>
          <p:cNvPr id="677" name="Google Shape;677;p58"/>
          <p:cNvCxnSpPr>
            <a:stCxn id="653" idx="0"/>
            <a:endCxn id="650" idx="2"/>
          </p:cNvCxnSpPr>
          <p:nvPr/>
        </p:nvCxnSpPr>
        <p:spPr>
          <a:xfrm rot="10800000">
            <a:off x="4078350" y="3617304"/>
            <a:ext cx="247500" cy="349500"/>
          </a:xfrm>
          <a:prstGeom prst="straightConnector1">
            <a:avLst/>
          </a:prstGeom>
          <a:noFill/>
          <a:ln w="9525" cap="flat" cmpd="sng">
            <a:solidFill>
              <a:schemeClr val="dk2"/>
            </a:solidFill>
            <a:prstDash val="solid"/>
            <a:round/>
            <a:headEnd type="none" w="med" len="med"/>
            <a:tailEnd type="none" w="med" len="med"/>
          </a:ln>
        </p:spPr>
      </p:cxnSp>
      <p:cxnSp>
        <p:nvCxnSpPr>
          <p:cNvPr id="678" name="Google Shape;678;p58"/>
          <p:cNvCxnSpPr>
            <a:stCxn id="655" idx="0"/>
            <a:endCxn id="651" idx="2"/>
          </p:cNvCxnSpPr>
          <p:nvPr/>
        </p:nvCxnSpPr>
        <p:spPr>
          <a:xfrm rot="10800000">
            <a:off x="4562850" y="3618504"/>
            <a:ext cx="255300" cy="348300"/>
          </a:xfrm>
          <a:prstGeom prst="straightConnector1">
            <a:avLst/>
          </a:prstGeom>
          <a:noFill/>
          <a:ln w="9525" cap="flat" cmpd="sng">
            <a:solidFill>
              <a:schemeClr val="dk2"/>
            </a:solidFill>
            <a:prstDash val="solid"/>
            <a:round/>
            <a:headEnd type="none" w="med" len="med"/>
            <a:tailEnd type="none" w="med" len="med"/>
          </a:ln>
        </p:spPr>
      </p:cxnSp>
      <p:cxnSp>
        <p:nvCxnSpPr>
          <p:cNvPr id="679" name="Google Shape;679;p58"/>
          <p:cNvCxnSpPr>
            <a:stCxn id="656" idx="0"/>
            <a:endCxn id="652" idx="2"/>
          </p:cNvCxnSpPr>
          <p:nvPr/>
        </p:nvCxnSpPr>
        <p:spPr>
          <a:xfrm rot="10800000">
            <a:off x="5065650" y="3618504"/>
            <a:ext cx="244800" cy="348300"/>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58"/>
          <p:cNvCxnSpPr>
            <a:stCxn id="654" idx="0"/>
            <a:endCxn id="652" idx="2"/>
          </p:cNvCxnSpPr>
          <p:nvPr/>
        </p:nvCxnSpPr>
        <p:spPr>
          <a:xfrm rot="10800000" flipH="1">
            <a:off x="3833550" y="3618504"/>
            <a:ext cx="1232100" cy="348300"/>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58"/>
          <p:cNvCxnSpPr>
            <a:stCxn id="650" idx="0"/>
            <a:endCxn id="660" idx="2"/>
          </p:cNvCxnSpPr>
          <p:nvPr/>
        </p:nvCxnSpPr>
        <p:spPr>
          <a:xfrm rot="10800000">
            <a:off x="3847875" y="2819594"/>
            <a:ext cx="230400" cy="472500"/>
          </a:xfrm>
          <a:prstGeom prst="straightConnector1">
            <a:avLst/>
          </a:prstGeom>
          <a:noFill/>
          <a:ln w="9525" cap="flat" cmpd="sng">
            <a:solidFill>
              <a:schemeClr val="dk2"/>
            </a:solidFill>
            <a:prstDash val="solid"/>
            <a:round/>
            <a:headEnd type="none" w="med" len="med"/>
            <a:tailEnd type="none" w="med" len="med"/>
          </a:ln>
        </p:spPr>
      </p:cxnSp>
      <p:cxnSp>
        <p:nvCxnSpPr>
          <p:cNvPr id="682" name="Google Shape;682;p58"/>
          <p:cNvCxnSpPr>
            <a:stCxn id="652" idx="0"/>
            <a:endCxn id="663" idx="2"/>
          </p:cNvCxnSpPr>
          <p:nvPr/>
        </p:nvCxnSpPr>
        <p:spPr>
          <a:xfrm rot="10800000" flipH="1">
            <a:off x="5065726" y="2819676"/>
            <a:ext cx="230400" cy="47130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58"/>
          <p:cNvCxnSpPr>
            <a:stCxn id="652" idx="0"/>
            <a:endCxn id="662" idx="2"/>
          </p:cNvCxnSpPr>
          <p:nvPr/>
        </p:nvCxnSpPr>
        <p:spPr>
          <a:xfrm rot="10800000">
            <a:off x="4803826" y="2819676"/>
            <a:ext cx="261900" cy="4713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58"/>
          <p:cNvCxnSpPr>
            <a:stCxn id="652" idx="0"/>
            <a:endCxn id="661" idx="2"/>
          </p:cNvCxnSpPr>
          <p:nvPr/>
        </p:nvCxnSpPr>
        <p:spPr>
          <a:xfrm rot="10800000">
            <a:off x="4311526" y="2819676"/>
            <a:ext cx="754200" cy="4713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58"/>
          <p:cNvCxnSpPr>
            <a:stCxn id="651" idx="0"/>
            <a:endCxn id="662" idx="2"/>
          </p:cNvCxnSpPr>
          <p:nvPr/>
        </p:nvCxnSpPr>
        <p:spPr>
          <a:xfrm rot="10800000" flipH="1">
            <a:off x="4562775" y="2819675"/>
            <a:ext cx="240900" cy="4713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58"/>
          <p:cNvCxnSpPr>
            <a:stCxn id="660" idx="0"/>
            <a:endCxn id="648" idx="2"/>
          </p:cNvCxnSpPr>
          <p:nvPr/>
        </p:nvCxnSpPr>
        <p:spPr>
          <a:xfrm rot="10800000">
            <a:off x="3245857" y="2294201"/>
            <a:ext cx="602100" cy="198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58"/>
          <p:cNvCxnSpPr>
            <a:stCxn id="660" idx="0"/>
            <a:endCxn id="664" idx="2"/>
          </p:cNvCxnSpPr>
          <p:nvPr/>
        </p:nvCxnSpPr>
        <p:spPr>
          <a:xfrm rot="10800000" flipH="1">
            <a:off x="3847957" y="2188601"/>
            <a:ext cx="260400" cy="3036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58"/>
          <p:cNvCxnSpPr>
            <a:stCxn id="661" idx="0"/>
            <a:endCxn id="648" idx="2"/>
          </p:cNvCxnSpPr>
          <p:nvPr/>
        </p:nvCxnSpPr>
        <p:spPr>
          <a:xfrm rot="10800000">
            <a:off x="3245832" y="2294201"/>
            <a:ext cx="1065600" cy="1980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58"/>
          <p:cNvCxnSpPr>
            <a:stCxn id="661" idx="0"/>
            <a:endCxn id="665" idx="2"/>
          </p:cNvCxnSpPr>
          <p:nvPr/>
        </p:nvCxnSpPr>
        <p:spPr>
          <a:xfrm rot="10800000" flipH="1">
            <a:off x="4311432" y="2188601"/>
            <a:ext cx="767100" cy="303600"/>
          </a:xfrm>
          <a:prstGeom prst="straightConnector1">
            <a:avLst/>
          </a:prstGeom>
          <a:noFill/>
          <a:ln w="9525" cap="flat" cmpd="sng">
            <a:solidFill>
              <a:schemeClr val="dk2"/>
            </a:solidFill>
            <a:prstDash val="solid"/>
            <a:round/>
            <a:headEnd type="none" w="med" len="med"/>
            <a:tailEnd type="none" w="med" len="med"/>
          </a:ln>
        </p:spPr>
      </p:cxnSp>
      <p:cxnSp>
        <p:nvCxnSpPr>
          <p:cNvPr id="690" name="Google Shape;690;p58"/>
          <p:cNvCxnSpPr>
            <a:stCxn id="661" idx="0"/>
            <a:endCxn id="666" idx="2"/>
          </p:cNvCxnSpPr>
          <p:nvPr/>
        </p:nvCxnSpPr>
        <p:spPr>
          <a:xfrm rot="10800000" flipH="1">
            <a:off x="4311432" y="2353001"/>
            <a:ext cx="1564200" cy="139200"/>
          </a:xfrm>
          <a:prstGeom prst="straightConnector1">
            <a:avLst/>
          </a:prstGeom>
          <a:noFill/>
          <a:ln w="9525" cap="flat" cmpd="sng">
            <a:solidFill>
              <a:schemeClr val="dk2"/>
            </a:solidFill>
            <a:prstDash val="solid"/>
            <a:round/>
            <a:headEnd type="none" w="med" len="med"/>
            <a:tailEnd type="none" w="med" len="med"/>
          </a:ln>
        </p:spPr>
      </p:cxnSp>
      <p:cxnSp>
        <p:nvCxnSpPr>
          <p:cNvPr id="691" name="Google Shape;691;p58"/>
          <p:cNvCxnSpPr>
            <a:stCxn id="663" idx="0"/>
            <a:endCxn id="665" idx="2"/>
          </p:cNvCxnSpPr>
          <p:nvPr/>
        </p:nvCxnSpPr>
        <p:spPr>
          <a:xfrm rot="10800000">
            <a:off x="5078532" y="2188601"/>
            <a:ext cx="217500" cy="303600"/>
          </a:xfrm>
          <a:prstGeom prst="straightConnector1">
            <a:avLst/>
          </a:prstGeom>
          <a:noFill/>
          <a:ln w="9525" cap="flat" cmpd="sng">
            <a:solidFill>
              <a:schemeClr val="dk2"/>
            </a:solidFill>
            <a:prstDash val="solid"/>
            <a:round/>
            <a:headEnd type="none" w="med" len="med"/>
            <a:tailEnd type="none" w="med" len="med"/>
          </a:ln>
        </p:spPr>
      </p:cxnSp>
      <p:cxnSp>
        <p:nvCxnSpPr>
          <p:cNvPr id="692" name="Google Shape;692;p58"/>
          <p:cNvCxnSpPr>
            <a:stCxn id="662" idx="0"/>
            <a:endCxn id="664" idx="2"/>
          </p:cNvCxnSpPr>
          <p:nvPr/>
        </p:nvCxnSpPr>
        <p:spPr>
          <a:xfrm rot="10800000">
            <a:off x="4108332" y="2188601"/>
            <a:ext cx="695400" cy="303600"/>
          </a:xfrm>
          <a:prstGeom prst="straightConnector1">
            <a:avLst/>
          </a:prstGeom>
          <a:noFill/>
          <a:ln w="9525" cap="flat" cmpd="sng">
            <a:solidFill>
              <a:schemeClr val="dk2"/>
            </a:solidFill>
            <a:prstDash val="solid"/>
            <a:round/>
            <a:headEnd type="none" w="med" len="med"/>
            <a:tailEnd type="none" w="med" len="med"/>
          </a:ln>
        </p:spPr>
      </p:cxnSp>
      <p:pic>
        <p:nvPicPr>
          <p:cNvPr id="693" name="Google Shape;693;p58"/>
          <p:cNvPicPr preferRelativeResize="0"/>
          <p:nvPr/>
        </p:nvPicPr>
        <p:blipFill>
          <a:blip r:embed="rId10">
            <a:alphaModFix/>
          </a:blip>
          <a:stretch>
            <a:fillRect/>
          </a:stretch>
        </p:blipFill>
        <p:spPr>
          <a:xfrm flipH="1">
            <a:off x="3114925" y="972715"/>
            <a:ext cx="261900" cy="654750"/>
          </a:xfrm>
          <a:prstGeom prst="rect">
            <a:avLst/>
          </a:prstGeom>
          <a:noFill/>
          <a:ln>
            <a:noFill/>
          </a:ln>
        </p:spPr>
      </p:pic>
      <p:pic>
        <p:nvPicPr>
          <p:cNvPr id="694" name="Google Shape;694;p58"/>
          <p:cNvPicPr preferRelativeResize="0"/>
          <p:nvPr/>
        </p:nvPicPr>
        <p:blipFill>
          <a:blip r:embed="rId10">
            <a:alphaModFix/>
          </a:blip>
          <a:stretch>
            <a:fillRect/>
          </a:stretch>
        </p:blipFill>
        <p:spPr>
          <a:xfrm flipH="1">
            <a:off x="4946473" y="877140"/>
            <a:ext cx="261900" cy="654750"/>
          </a:xfrm>
          <a:prstGeom prst="rect">
            <a:avLst/>
          </a:prstGeom>
          <a:noFill/>
          <a:ln>
            <a:noFill/>
          </a:ln>
        </p:spPr>
      </p:pic>
      <p:pic>
        <p:nvPicPr>
          <p:cNvPr id="695" name="Google Shape;695;p58"/>
          <p:cNvPicPr preferRelativeResize="0"/>
          <p:nvPr/>
        </p:nvPicPr>
        <p:blipFill>
          <a:blip r:embed="rId11">
            <a:alphaModFix/>
          </a:blip>
          <a:stretch>
            <a:fillRect/>
          </a:stretch>
        </p:blipFill>
        <p:spPr>
          <a:xfrm>
            <a:off x="3944526" y="931478"/>
            <a:ext cx="327500" cy="659220"/>
          </a:xfrm>
          <a:prstGeom prst="rect">
            <a:avLst/>
          </a:prstGeom>
          <a:noFill/>
          <a:ln>
            <a:noFill/>
          </a:ln>
        </p:spPr>
      </p:pic>
      <p:pic>
        <p:nvPicPr>
          <p:cNvPr id="696" name="Google Shape;696;p58"/>
          <p:cNvPicPr preferRelativeResize="0"/>
          <p:nvPr/>
        </p:nvPicPr>
        <p:blipFill>
          <a:blip r:embed="rId11">
            <a:alphaModFix/>
          </a:blip>
          <a:stretch>
            <a:fillRect/>
          </a:stretch>
        </p:blipFill>
        <p:spPr>
          <a:xfrm>
            <a:off x="5711751" y="970490"/>
            <a:ext cx="327500" cy="659220"/>
          </a:xfrm>
          <a:prstGeom prst="rect">
            <a:avLst/>
          </a:prstGeom>
          <a:noFill/>
          <a:ln>
            <a:noFill/>
          </a:ln>
        </p:spPr>
      </p:pic>
      <p:cxnSp>
        <p:nvCxnSpPr>
          <p:cNvPr id="697" name="Google Shape;697;p58"/>
          <p:cNvCxnSpPr>
            <a:stCxn id="693" idx="2"/>
            <a:endCxn id="648" idx="0"/>
          </p:cNvCxnSpPr>
          <p:nvPr/>
        </p:nvCxnSpPr>
        <p:spPr>
          <a:xfrm>
            <a:off x="3245875" y="1627466"/>
            <a:ext cx="0" cy="174600"/>
          </a:xfrm>
          <a:prstGeom prst="straightConnector1">
            <a:avLst/>
          </a:prstGeom>
          <a:noFill/>
          <a:ln w="9525" cap="flat" cmpd="sng">
            <a:solidFill>
              <a:schemeClr val="dk2"/>
            </a:solidFill>
            <a:prstDash val="solid"/>
            <a:round/>
            <a:headEnd type="none" w="med" len="med"/>
            <a:tailEnd type="none" w="med" len="med"/>
          </a:ln>
        </p:spPr>
      </p:cxnSp>
      <p:cxnSp>
        <p:nvCxnSpPr>
          <p:cNvPr id="698" name="Google Shape;698;p58"/>
          <p:cNvCxnSpPr>
            <a:stCxn id="695" idx="2"/>
            <a:endCxn id="664" idx="0"/>
          </p:cNvCxnSpPr>
          <p:nvPr/>
        </p:nvCxnSpPr>
        <p:spPr>
          <a:xfrm>
            <a:off x="4108276" y="1590698"/>
            <a:ext cx="0" cy="1056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58"/>
          <p:cNvCxnSpPr>
            <a:stCxn id="694" idx="2"/>
            <a:endCxn id="665" idx="0"/>
          </p:cNvCxnSpPr>
          <p:nvPr/>
        </p:nvCxnSpPr>
        <p:spPr>
          <a:xfrm>
            <a:off x="5077423" y="1531891"/>
            <a:ext cx="900" cy="1644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58"/>
          <p:cNvCxnSpPr>
            <a:stCxn id="696" idx="2"/>
            <a:endCxn id="666" idx="0"/>
          </p:cNvCxnSpPr>
          <p:nvPr/>
        </p:nvCxnSpPr>
        <p:spPr>
          <a:xfrm>
            <a:off x="5875501" y="1629711"/>
            <a:ext cx="0" cy="231000"/>
          </a:xfrm>
          <a:prstGeom prst="straightConnector1">
            <a:avLst/>
          </a:prstGeom>
          <a:noFill/>
          <a:ln w="9525" cap="flat" cmpd="sng">
            <a:solidFill>
              <a:schemeClr val="dk2"/>
            </a:solidFill>
            <a:prstDash val="solid"/>
            <a:round/>
            <a:headEnd type="none" w="med" len="med"/>
            <a:tailEnd type="none" w="med" len="med"/>
          </a:ln>
        </p:spPr>
      </p:cxnSp>
      <p:sp>
        <p:nvSpPr>
          <p:cNvPr id="701" name="Google Shape;701;p58"/>
          <p:cNvSpPr txBox="1"/>
          <p:nvPr/>
        </p:nvSpPr>
        <p:spPr>
          <a:xfrm>
            <a:off x="5669848" y="1414009"/>
            <a:ext cx="1382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chemeClr val="lt2"/>
                </a:solidFill>
                <a:latin typeface="Lato"/>
                <a:ea typeface="Lato"/>
                <a:cs typeface="Lato"/>
                <a:sym typeface="Lato"/>
              </a:rPr>
              <a:t>Sur Site</a:t>
            </a:r>
            <a:endParaRPr b="1">
              <a:solidFill>
                <a:schemeClr val="lt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32"/>
          <p:cNvPicPr preferRelativeResize="0"/>
          <p:nvPr/>
        </p:nvPicPr>
        <p:blipFill>
          <a:blip r:embed="rId3">
            <a:alphaModFix/>
          </a:blip>
          <a:stretch>
            <a:fillRect/>
          </a:stretch>
        </p:blipFill>
        <p:spPr>
          <a:xfrm>
            <a:off x="6765950" y="3507100"/>
            <a:ext cx="2163501" cy="1135838"/>
          </a:xfrm>
          <a:prstGeom prst="rect">
            <a:avLst/>
          </a:prstGeom>
          <a:noFill/>
          <a:ln>
            <a:noFill/>
          </a:ln>
        </p:spPr>
      </p:pic>
      <p:sp>
        <p:nvSpPr>
          <p:cNvPr id="382" name="Google Shape;382;p32"/>
          <p:cNvSpPr txBox="1">
            <a:spLocks noGrp="1"/>
          </p:cNvSpPr>
          <p:nvPr>
            <p:ph type="title"/>
          </p:nvPr>
        </p:nvSpPr>
        <p:spPr>
          <a:xfrm>
            <a:off x="329300" y="3613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Présentation</a:t>
            </a:r>
            <a:endParaRPr/>
          </a:p>
        </p:txBody>
      </p:sp>
      <p:sp>
        <p:nvSpPr>
          <p:cNvPr id="383" name="Google Shape;383;p32"/>
          <p:cNvSpPr txBox="1">
            <a:spLocks noGrp="1"/>
          </p:cNvSpPr>
          <p:nvPr>
            <p:ph type="body" idx="1"/>
          </p:nvPr>
        </p:nvSpPr>
        <p:spPr>
          <a:xfrm>
            <a:off x="472175" y="1505550"/>
            <a:ext cx="6737700" cy="16683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fr">
                <a:solidFill>
                  <a:srgbClr val="000000"/>
                </a:solidFill>
                <a:latin typeface="Lato"/>
                <a:ea typeface="Lato"/>
                <a:cs typeface="Lato"/>
                <a:sym typeface="Lato"/>
              </a:rPr>
              <a:t>Ingénieur en Aérospatial - Data Manager - Support à la digitalisation dans la stratégie d’entreprise.</a:t>
            </a:r>
            <a:endParaRPr>
              <a:solidFill>
                <a:srgbClr val="000000"/>
              </a:solidFill>
              <a:latin typeface="Lato"/>
              <a:ea typeface="Lato"/>
              <a:cs typeface="Lato"/>
              <a:sym typeface="Lato"/>
            </a:endParaRPr>
          </a:p>
          <a:p>
            <a:pPr marL="0" lvl="0" indent="0" algn="l" rtl="0">
              <a:spcBef>
                <a:spcPts val="1600"/>
              </a:spcBef>
              <a:spcAft>
                <a:spcPts val="0"/>
              </a:spcAft>
              <a:buNone/>
            </a:pPr>
            <a:endParaRPr>
              <a:solidFill>
                <a:srgbClr val="000000"/>
              </a:solidFill>
              <a:latin typeface="Lato"/>
              <a:ea typeface="Lato"/>
              <a:cs typeface="Lato"/>
              <a:sym typeface="Lato"/>
            </a:endParaRPr>
          </a:p>
          <a:p>
            <a:pPr marL="0" lvl="0" indent="0" algn="l" rtl="0">
              <a:spcBef>
                <a:spcPts val="1600"/>
              </a:spcBef>
              <a:spcAft>
                <a:spcPts val="0"/>
              </a:spcAft>
              <a:buNone/>
            </a:pPr>
            <a:endParaRPr>
              <a:solidFill>
                <a:srgbClr val="000000"/>
              </a:solidFill>
              <a:latin typeface="Lato"/>
              <a:ea typeface="Lato"/>
              <a:cs typeface="Lato"/>
              <a:sym typeface="Lato"/>
            </a:endParaRPr>
          </a:p>
          <a:p>
            <a:pPr marL="0" lvl="0" indent="0" algn="l" rtl="0">
              <a:spcBef>
                <a:spcPts val="1600"/>
              </a:spcBef>
              <a:spcAft>
                <a:spcPts val="1200"/>
              </a:spcAft>
              <a:buNone/>
            </a:pPr>
            <a:endParaRPr>
              <a:solidFill>
                <a:srgbClr val="000000"/>
              </a:solidFill>
            </a:endParaRPr>
          </a:p>
        </p:txBody>
      </p:sp>
      <p:pic>
        <p:nvPicPr>
          <p:cNvPr id="384" name="Google Shape;384;p32"/>
          <p:cNvPicPr preferRelativeResize="0"/>
          <p:nvPr/>
        </p:nvPicPr>
        <p:blipFill>
          <a:blip r:embed="rId4">
            <a:alphaModFix/>
          </a:blip>
          <a:stretch>
            <a:fillRect/>
          </a:stretch>
        </p:blipFill>
        <p:spPr>
          <a:xfrm>
            <a:off x="7209825" y="361325"/>
            <a:ext cx="1506225" cy="1506250"/>
          </a:xfrm>
          <a:prstGeom prst="rect">
            <a:avLst/>
          </a:prstGeom>
          <a:noFill/>
          <a:ln>
            <a:noFill/>
          </a:ln>
        </p:spPr>
      </p:pic>
      <p:sp>
        <p:nvSpPr>
          <p:cNvPr id="385" name="Google Shape;385;p32"/>
          <p:cNvSpPr txBox="1"/>
          <p:nvPr/>
        </p:nvSpPr>
        <p:spPr>
          <a:xfrm>
            <a:off x="819150" y="907050"/>
            <a:ext cx="5609700" cy="59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fr" sz="2400">
                <a:solidFill>
                  <a:schemeClr val="dk2"/>
                </a:solidFill>
                <a:latin typeface="Montserrat"/>
                <a:ea typeface="Montserrat"/>
                <a:cs typeface="Montserrat"/>
                <a:sym typeface="Montserrat"/>
              </a:rPr>
              <a:t>Yann Fornier</a:t>
            </a:r>
            <a:endParaRPr sz="2400">
              <a:solidFill>
                <a:schemeClr val="dk2"/>
              </a:solidFill>
              <a:latin typeface="Montserrat"/>
              <a:ea typeface="Montserrat"/>
              <a:cs typeface="Montserrat"/>
              <a:sym typeface="Montserrat"/>
            </a:endParaRPr>
          </a:p>
        </p:txBody>
      </p:sp>
      <p:pic>
        <p:nvPicPr>
          <p:cNvPr id="386" name="Google Shape;386;p32"/>
          <p:cNvPicPr preferRelativeResize="0"/>
          <p:nvPr/>
        </p:nvPicPr>
        <p:blipFill>
          <a:blip r:embed="rId5">
            <a:alphaModFix/>
          </a:blip>
          <a:stretch>
            <a:fillRect/>
          </a:stretch>
        </p:blipFill>
        <p:spPr>
          <a:xfrm>
            <a:off x="369150" y="2180575"/>
            <a:ext cx="2163502" cy="1081751"/>
          </a:xfrm>
          <a:prstGeom prst="rect">
            <a:avLst/>
          </a:prstGeom>
          <a:noFill/>
          <a:ln>
            <a:noFill/>
          </a:ln>
        </p:spPr>
      </p:pic>
      <p:pic>
        <p:nvPicPr>
          <p:cNvPr id="387" name="Google Shape;387;p32"/>
          <p:cNvPicPr preferRelativeResize="0"/>
          <p:nvPr/>
        </p:nvPicPr>
        <p:blipFill>
          <a:blip r:embed="rId6">
            <a:alphaModFix/>
          </a:blip>
          <a:stretch>
            <a:fillRect/>
          </a:stretch>
        </p:blipFill>
        <p:spPr>
          <a:xfrm>
            <a:off x="2692145" y="2180572"/>
            <a:ext cx="1923125" cy="1081752"/>
          </a:xfrm>
          <a:prstGeom prst="rect">
            <a:avLst/>
          </a:prstGeom>
          <a:noFill/>
          <a:ln>
            <a:noFill/>
          </a:ln>
        </p:spPr>
      </p:pic>
      <p:pic>
        <p:nvPicPr>
          <p:cNvPr id="388" name="Google Shape;388;p32"/>
          <p:cNvPicPr preferRelativeResize="0"/>
          <p:nvPr/>
        </p:nvPicPr>
        <p:blipFill>
          <a:blip r:embed="rId7">
            <a:alphaModFix/>
          </a:blip>
          <a:stretch>
            <a:fillRect/>
          </a:stretch>
        </p:blipFill>
        <p:spPr>
          <a:xfrm>
            <a:off x="4774776" y="2180575"/>
            <a:ext cx="3538995" cy="1081750"/>
          </a:xfrm>
          <a:prstGeom prst="rect">
            <a:avLst/>
          </a:prstGeom>
          <a:noFill/>
          <a:ln>
            <a:noFill/>
          </a:ln>
        </p:spPr>
      </p:pic>
      <p:pic>
        <p:nvPicPr>
          <p:cNvPr id="389" name="Google Shape;389;p32"/>
          <p:cNvPicPr preferRelativeResize="0"/>
          <p:nvPr/>
        </p:nvPicPr>
        <p:blipFill>
          <a:blip r:embed="rId8">
            <a:alphaModFix/>
          </a:blip>
          <a:stretch>
            <a:fillRect/>
          </a:stretch>
        </p:blipFill>
        <p:spPr>
          <a:xfrm>
            <a:off x="367900" y="3384200"/>
            <a:ext cx="1381650" cy="1381650"/>
          </a:xfrm>
          <a:prstGeom prst="rect">
            <a:avLst/>
          </a:prstGeom>
          <a:noFill/>
          <a:ln>
            <a:noFill/>
          </a:ln>
        </p:spPr>
      </p:pic>
      <p:pic>
        <p:nvPicPr>
          <p:cNvPr id="390" name="Google Shape;390;p32"/>
          <p:cNvPicPr preferRelativeResize="0"/>
          <p:nvPr/>
        </p:nvPicPr>
        <p:blipFill>
          <a:blip r:embed="rId9">
            <a:alphaModFix/>
          </a:blip>
          <a:stretch>
            <a:fillRect/>
          </a:stretch>
        </p:blipFill>
        <p:spPr>
          <a:xfrm>
            <a:off x="1892463" y="3384202"/>
            <a:ext cx="2455699" cy="1381650"/>
          </a:xfrm>
          <a:prstGeom prst="rect">
            <a:avLst/>
          </a:prstGeom>
          <a:noFill/>
          <a:ln>
            <a:noFill/>
          </a:ln>
        </p:spPr>
      </p:pic>
      <p:pic>
        <p:nvPicPr>
          <p:cNvPr id="391" name="Google Shape;391;p32"/>
          <p:cNvPicPr preferRelativeResize="0"/>
          <p:nvPr/>
        </p:nvPicPr>
        <p:blipFill>
          <a:blip r:embed="rId10">
            <a:alphaModFix/>
          </a:blip>
          <a:stretch>
            <a:fillRect/>
          </a:stretch>
        </p:blipFill>
        <p:spPr>
          <a:xfrm>
            <a:off x="4491075" y="3384200"/>
            <a:ext cx="2274885" cy="1381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59"/>
          <p:cNvSpPr/>
          <p:nvPr/>
        </p:nvSpPr>
        <p:spPr>
          <a:xfrm>
            <a:off x="2302175" y="3769675"/>
            <a:ext cx="4406400" cy="1283400"/>
          </a:xfrm>
          <a:prstGeom prst="roundRect">
            <a:avLst>
              <a:gd name="adj" fmla="val 16667"/>
            </a:avLst>
          </a:prstGeom>
          <a:noFill/>
          <a:ln w="28575" cap="flat" cmpd="sng">
            <a:solidFill>
              <a:schemeClr val="accent6"/>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Qu’est ce qu’un SaaS ?</a:t>
            </a:r>
            <a:endParaRPr/>
          </a:p>
        </p:txBody>
      </p:sp>
      <p:pic>
        <p:nvPicPr>
          <p:cNvPr id="708" name="Google Shape;708;p59"/>
          <p:cNvPicPr preferRelativeResize="0"/>
          <p:nvPr/>
        </p:nvPicPr>
        <p:blipFill>
          <a:blip r:embed="rId3">
            <a:alphaModFix/>
          </a:blip>
          <a:stretch>
            <a:fillRect/>
          </a:stretch>
        </p:blipFill>
        <p:spPr>
          <a:xfrm>
            <a:off x="93625" y="1376300"/>
            <a:ext cx="1584025" cy="3595600"/>
          </a:xfrm>
          <a:prstGeom prst="rect">
            <a:avLst/>
          </a:prstGeom>
          <a:noFill/>
          <a:ln>
            <a:noFill/>
          </a:ln>
        </p:spPr>
      </p:pic>
      <p:pic>
        <p:nvPicPr>
          <p:cNvPr id="709" name="Google Shape;709;p59"/>
          <p:cNvPicPr preferRelativeResize="0"/>
          <p:nvPr/>
        </p:nvPicPr>
        <p:blipFill>
          <a:blip r:embed="rId4">
            <a:alphaModFix/>
          </a:blip>
          <a:stretch>
            <a:fillRect/>
          </a:stretch>
        </p:blipFill>
        <p:spPr>
          <a:xfrm>
            <a:off x="2999737" y="1802050"/>
            <a:ext cx="492300" cy="492300"/>
          </a:xfrm>
          <a:prstGeom prst="rect">
            <a:avLst/>
          </a:prstGeom>
          <a:noFill/>
          <a:ln>
            <a:noFill/>
          </a:ln>
        </p:spPr>
      </p:pic>
      <p:pic>
        <p:nvPicPr>
          <p:cNvPr id="710" name="Google Shape;710;p59"/>
          <p:cNvPicPr preferRelativeResize="0"/>
          <p:nvPr/>
        </p:nvPicPr>
        <p:blipFill>
          <a:blip r:embed="rId5">
            <a:alphaModFix/>
          </a:blip>
          <a:stretch>
            <a:fillRect/>
          </a:stretch>
        </p:blipFill>
        <p:spPr>
          <a:xfrm>
            <a:off x="3706513" y="4647101"/>
            <a:ext cx="368514" cy="327500"/>
          </a:xfrm>
          <a:prstGeom prst="rect">
            <a:avLst/>
          </a:prstGeom>
          <a:noFill/>
          <a:ln>
            <a:noFill/>
          </a:ln>
        </p:spPr>
      </p:pic>
      <p:pic>
        <p:nvPicPr>
          <p:cNvPr id="711" name="Google Shape;711;p59"/>
          <p:cNvPicPr preferRelativeResize="0"/>
          <p:nvPr/>
        </p:nvPicPr>
        <p:blipFill>
          <a:blip r:embed="rId6">
            <a:alphaModFix/>
          </a:blip>
          <a:stretch>
            <a:fillRect/>
          </a:stretch>
        </p:blipFill>
        <p:spPr>
          <a:xfrm>
            <a:off x="3914525" y="3292094"/>
            <a:ext cx="327501" cy="325252"/>
          </a:xfrm>
          <a:prstGeom prst="rect">
            <a:avLst/>
          </a:prstGeom>
          <a:noFill/>
          <a:ln>
            <a:noFill/>
          </a:ln>
        </p:spPr>
      </p:pic>
      <p:pic>
        <p:nvPicPr>
          <p:cNvPr id="712" name="Google Shape;712;p59"/>
          <p:cNvPicPr preferRelativeResize="0"/>
          <p:nvPr/>
        </p:nvPicPr>
        <p:blipFill>
          <a:blip r:embed="rId7">
            <a:alphaModFix/>
          </a:blip>
          <a:stretch>
            <a:fillRect/>
          </a:stretch>
        </p:blipFill>
        <p:spPr>
          <a:xfrm>
            <a:off x="4399025" y="3290975"/>
            <a:ext cx="327501" cy="327501"/>
          </a:xfrm>
          <a:prstGeom prst="rect">
            <a:avLst/>
          </a:prstGeom>
          <a:noFill/>
          <a:ln>
            <a:noFill/>
          </a:ln>
        </p:spPr>
      </p:pic>
      <p:pic>
        <p:nvPicPr>
          <p:cNvPr id="713" name="Google Shape;713;p59"/>
          <p:cNvPicPr preferRelativeResize="0"/>
          <p:nvPr/>
        </p:nvPicPr>
        <p:blipFill>
          <a:blip r:embed="rId8">
            <a:alphaModFix/>
          </a:blip>
          <a:stretch>
            <a:fillRect/>
          </a:stretch>
        </p:blipFill>
        <p:spPr>
          <a:xfrm>
            <a:off x="4901976" y="3290976"/>
            <a:ext cx="327501" cy="327501"/>
          </a:xfrm>
          <a:prstGeom prst="rect">
            <a:avLst/>
          </a:prstGeom>
          <a:noFill/>
          <a:ln>
            <a:noFill/>
          </a:ln>
        </p:spPr>
      </p:pic>
      <p:pic>
        <p:nvPicPr>
          <p:cNvPr id="714" name="Google Shape;714;p59"/>
          <p:cNvPicPr preferRelativeResize="0"/>
          <p:nvPr/>
        </p:nvPicPr>
        <p:blipFill>
          <a:blip r:embed="rId9">
            <a:alphaModFix/>
          </a:blip>
          <a:stretch>
            <a:fillRect/>
          </a:stretch>
        </p:blipFill>
        <p:spPr>
          <a:xfrm>
            <a:off x="4079701" y="3966804"/>
            <a:ext cx="492300" cy="503959"/>
          </a:xfrm>
          <a:prstGeom prst="rect">
            <a:avLst/>
          </a:prstGeom>
          <a:noFill/>
          <a:ln>
            <a:noFill/>
          </a:ln>
        </p:spPr>
      </p:pic>
      <p:pic>
        <p:nvPicPr>
          <p:cNvPr id="715" name="Google Shape;715;p59"/>
          <p:cNvPicPr preferRelativeResize="0"/>
          <p:nvPr/>
        </p:nvPicPr>
        <p:blipFill>
          <a:blip r:embed="rId9">
            <a:alphaModFix/>
          </a:blip>
          <a:stretch>
            <a:fillRect/>
          </a:stretch>
        </p:blipFill>
        <p:spPr>
          <a:xfrm>
            <a:off x="3587401" y="3966804"/>
            <a:ext cx="492300" cy="503959"/>
          </a:xfrm>
          <a:prstGeom prst="rect">
            <a:avLst/>
          </a:prstGeom>
          <a:noFill/>
          <a:ln>
            <a:noFill/>
          </a:ln>
        </p:spPr>
      </p:pic>
      <p:pic>
        <p:nvPicPr>
          <p:cNvPr id="716" name="Google Shape;716;p59"/>
          <p:cNvPicPr preferRelativeResize="0"/>
          <p:nvPr/>
        </p:nvPicPr>
        <p:blipFill>
          <a:blip r:embed="rId9">
            <a:alphaModFix/>
          </a:blip>
          <a:stretch>
            <a:fillRect/>
          </a:stretch>
        </p:blipFill>
        <p:spPr>
          <a:xfrm>
            <a:off x="4572001" y="3966804"/>
            <a:ext cx="492300" cy="503959"/>
          </a:xfrm>
          <a:prstGeom prst="rect">
            <a:avLst/>
          </a:prstGeom>
          <a:noFill/>
          <a:ln>
            <a:noFill/>
          </a:ln>
        </p:spPr>
      </p:pic>
      <p:pic>
        <p:nvPicPr>
          <p:cNvPr id="717" name="Google Shape;717;p59"/>
          <p:cNvPicPr preferRelativeResize="0"/>
          <p:nvPr/>
        </p:nvPicPr>
        <p:blipFill>
          <a:blip r:embed="rId9">
            <a:alphaModFix/>
          </a:blip>
          <a:stretch>
            <a:fillRect/>
          </a:stretch>
        </p:blipFill>
        <p:spPr>
          <a:xfrm>
            <a:off x="5064301" y="3966804"/>
            <a:ext cx="492300" cy="503959"/>
          </a:xfrm>
          <a:prstGeom prst="rect">
            <a:avLst/>
          </a:prstGeom>
          <a:noFill/>
          <a:ln>
            <a:noFill/>
          </a:ln>
        </p:spPr>
      </p:pic>
      <p:pic>
        <p:nvPicPr>
          <p:cNvPr id="718" name="Google Shape;718;p59"/>
          <p:cNvPicPr preferRelativeResize="0"/>
          <p:nvPr/>
        </p:nvPicPr>
        <p:blipFill>
          <a:blip r:embed="rId5">
            <a:alphaModFix/>
          </a:blip>
          <a:stretch>
            <a:fillRect/>
          </a:stretch>
        </p:blipFill>
        <p:spPr>
          <a:xfrm>
            <a:off x="4169988" y="4647101"/>
            <a:ext cx="368514" cy="327500"/>
          </a:xfrm>
          <a:prstGeom prst="rect">
            <a:avLst/>
          </a:prstGeom>
          <a:noFill/>
          <a:ln>
            <a:noFill/>
          </a:ln>
        </p:spPr>
      </p:pic>
      <p:pic>
        <p:nvPicPr>
          <p:cNvPr id="719" name="Google Shape;719;p59"/>
          <p:cNvPicPr preferRelativeResize="0"/>
          <p:nvPr/>
        </p:nvPicPr>
        <p:blipFill>
          <a:blip r:embed="rId5">
            <a:alphaModFix/>
          </a:blip>
          <a:stretch>
            <a:fillRect/>
          </a:stretch>
        </p:blipFill>
        <p:spPr>
          <a:xfrm>
            <a:off x="4662288" y="4647101"/>
            <a:ext cx="368514" cy="327500"/>
          </a:xfrm>
          <a:prstGeom prst="rect">
            <a:avLst/>
          </a:prstGeom>
          <a:noFill/>
          <a:ln>
            <a:noFill/>
          </a:ln>
        </p:spPr>
      </p:pic>
      <p:pic>
        <p:nvPicPr>
          <p:cNvPr id="720" name="Google Shape;720;p59"/>
          <p:cNvPicPr preferRelativeResize="0"/>
          <p:nvPr/>
        </p:nvPicPr>
        <p:blipFill>
          <a:blip r:embed="rId5">
            <a:alphaModFix/>
          </a:blip>
          <a:stretch>
            <a:fillRect/>
          </a:stretch>
        </p:blipFill>
        <p:spPr>
          <a:xfrm>
            <a:off x="5154588" y="4647101"/>
            <a:ext cx="368514" cy="327500"/>
          </a:xfrm>
          <a:prstGeom prst="rect">
            <a:avLst/>
          </a:prstGeom>
          <a:noFill/>
          <a:ln>
            <a:noFill/>
          </a:ln>
        </p:spPr>
      </p:pic>
      <p:pic>
        <p:nvPicPr>
          <p:cNvPr id="721" name="Google Shape;721;p59"/>
          <p:cNvPicPr preferRelativeResize="0"/>
          <p:nvPr/>
        </p:nvPicPr>
        <p:blipFill>
          <a:blip r:embed="rId5">
            <a:alphaModFix/>
          </a:blip>
          <a:stretch>
            <a:fillRect/>
          </a:stretch>
        </p:blipFill>
        <p:spPr>
          <a:xfrm>
            <a:off x="3663700" y="2492201"/>
            <a:ext cx="368514" cy="327500"/>
          </a:xfrm>
          <a:prstGeom prst="rect">
            <a:avLst/>
          </a:prstGeom>
          <a:noFill/>
          <a:ln>
            <a:noFill/>
          </a:ln>
        </p:spPr>
      </p:pic>
      <p:pic>
        <p:nvPicPr>
          <p:cNvPr id="722" name="Google Shape;722;p59"/>
          <p:cNvPicPr preferRelativeResize="0"/>
          <p:nvPr/>
        </p:nvPicPr>
        <p:blipFill>
          <a:blip r:embed="rId5">
            <a:alphaModFix/>
          </a:blip>
          <a:stretch>
            <a:fillRect/>
          </a:stretch>
        </p:blipFill>
        <p:spPr>
          <a:xfrm>
            <a:off x="4127175" y="2492201"/>
            <a:ext cx="368514" cy="327500"/>
          </a:xfrm>
          <a:prstGeom prst="rect">
            <a:avLst/>
          </a:prstGeom>
          <a:noFill/>
          <a:ln>
            <a:noFill/>
          </a:ln>
        </p:spPr>
      </p:pic>
      <p:pic>
        <p:nvPicPr>
          <p:cNvPr id="723" name="Google Shape;723;p59"/>
          <p:cNvPicPr preferRelativeResize="0"/>
          <p:nvPr/>
        </p:nvPicPr>
        <p:blipFill>
          <a:blip r:embed="rId5">
            <a:alphaModFix/>
          </a:blip>
          <a:stretch>
            <a:fillRect/>
          </a:stretch>
        </p:blipFill>
        <p:spPr>
          <a:xfrm>
            <a:off x="4619475" y="2492201"/>
            <a:ext cx="368514" cy="327500"/>
          </a:xfrm>
          <a:prstGeom prst="rect">
            <a:avLst/>
          </a:prstGeom>
          <a:noFill/>
          <a:ln>
            <a:noFill/>
          </a:ln>
        </p:spPr>
      </p:pic>
      <p:pic>
        <p:nvPicPr>
          <p:cNvPr id="724" name="Google Shape;724;p59"/>
          <p:cNvPicPr preferRelativeResize="0"/>
          <p:nvPr/>
        </p:nvPicPr>
        <p:blipFill>
          <a:blip r:embed="rId5">
            <a:alphaModFix/>
          </a:blip>
          <a:stretch>
            <a:fillRect/>
          </a:stretch>
        </p:blipFill>
        <p:spPr>
          <a:xfrm>
            <a:off x="5111775" y="2492201"/>
            <a:ext cx="368514" cy="327500"/>
          </a:xfrm>
          <a:prstGeom prst="rect">
            <a:avLst/>
          </a:prstGeom>
          <a:noFill/>
          <a:ln>
            <a:noFill/>
          </a:ln>
        </p:spPr>
      </p:pic>
      <p:pic>
        <p:nvPicPr>
          <p:cNvPr id="725" name="Google Shape;725;p59"/>
          <p:cNvPicPr preferRelativeResize="0"/>
          <p:nvPr/>
        </p:nvPicPr>
        <p:blipFill>
          <a:blip r:embed="rId4">
            <a:alphaModFix/>
          </a:blip>
          <a:stretch>
            <a:fillRect/>
          </a:stretch>
        </p:blipFill>
        <p:spPr>
          <a:xfrm>
            <a:off x="3862137" y="1696300"/>
            <a:ext cx="492300" cy="492300"/>
          </a:xfrm>
          <a:prstGeom prst="rect">
            <a:avLst/>
          </a:prstGeom>
          <a:noFill/>
          <a:ln>
            <a:noFill/>
          </a:ln>
        </p:spPr>
      </p:pic>
      <p:pic>
        <p:nvPicPr>
          <p:cNvPr id="726" name="Google Shape;726;p59"/>
          <p:cNvPicPr preferRelativeResize="0"/>
          <p:nvPr/>
        </p:nvPicPr>
        <p:blipFill>
          <a:blip r:embed="rId4">
            <a:alphaModFix/>
          </a:blip>
          <a:stretch>
            <a:fillRect/>
          </a:stretch>
        </p:blipFill>
        <p:spPr>
          <a:xfrm>
            <a:off x="4832312" y="1696300"/>
            <a:ext cx="492300" cy="492300"/>
          </a:xfrm>
          <a:prstGeom prst="rect">
            <a:avLst/>
          </a:prstGeom>
          <a:noFill/>
          <a:ln>
            <a:noFill/>
          </a:ln>
        </p:spPr>
      </p:pic>
      <p:pic>
        <p:nvPicPr>
          <p:cNvPr id="727" name="Google Shape;727;p59"/>
          <p:cNvPicPr preferRelativeResize="0"/>
          <p:nvPr/>
        </p:nvPicPr>
        <p:blipFill>
          <a:blip r:embed="rId4">
            <a:alphaModFix/>
          </a:blip>
          <a:stretch>
            <a:fillRect/>
          </a:stretch>
        </p:blipFill>
        <p:spPr>
          <a:xfrm>
            <a:off x="5629362" y="1860700"/>
            <a:ext cx="492300" cy="492300"/>
          </a:xfrm>
          <a:prstGeom prst="rect">
            <a:avLst/>
          </a:prstGeom>
          <a:noFill/>
          <a:ln>
            <a:noFill/>
          </a:ln>
        </p:spPr>
      </p:pic>
      <p:cxnSp>
        <p:nvCxnSpPr>
          <p:cNvPr id="728" name="Google Shape;728;p59"/>
          <p:cNvCxnSpPr>
            <a:stCxn id="710" idx="0"/>
            <a:endCxn id="714" idx="2"/>
          </p:cNvCxnSpPr>
          <p:nvPr/>
        </p:nvCxnSpPr>
        <p:spPr>
          <a:xfrm rot="10800000" flipH="1">
            <a:off x="3890770" y="4470701"/>
            <a:ext cx="435000" cy="176400"/>
          </a:xfrm>
          <a:prstGeom prst="straightConnector1">
            <a:avLst/>
          </a:prstGeom>
          <a:noFill/>
          <a:ln w="9525" cap="flat" cmpd="sng">
            <a:solidFill>
              <a:schemeClr val="dk2"/>
            </a:solidFill>
            <a:prstDash val="solid"/>
            <a:round/>
            <a:headEnd type="none" w="med" len="med"/>
            <a:tailEnd type="none" w="med" len="med"/>
          </a:ln>
        </p:spPr>
      </p:cxnSp>
      <p:cxnSp>
        <p:nvCxnSpPr>
          <p:cNvPr id="729" name="Google Shape;729;p59"/>
          <p:cNvCxnSpPr>
            <a:stCxn id="718" idx="0"/>
            <a:endCxn id="715" idx="2"/>
          </p:cNvCxnSpPr>
          <p:nvPr/>
        </p:nvCxnSpPr>
        <p:spPr>
          <a:xfrm rot="10800000">
            <a:off x="38334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730" name="Google Shape;730;p59"/>
          <p:cNvCxnSpPr>
            <a:stCxn id="719" idx="0"/>
            <a:endCxn id="717" idx="2"/>
          </p:cNvCxnSpPr>
          <p:nvPr/>
        </p:nvCxnSpPr>
        <p:spPr>
          <a:xfrm rot="10800000" flipH="1">
            <a:off x="4846545" y="4470701"/>
            <a:ext cx="463800" cy="176400"/>
          </a:xfrm>
          <a:prstGeom prst="straightConnector1">
            <a:avLst/>
          </a:prstGeom>
          <a:noFill/>
          <a:ln w="9525" cap="flat" cmpd="sng">
            <a:solidFill>
              <a:schemeClr val="dk2"/>
            </a:solidFill>
            <a:prstDash val="solid"/>
            <a:round/>
            <a:headEnd type="none" w="med" len="med"/>
            <a:tailEnd type="none" w="med" len="med"/>
          </a:ln>
        </p:spPr>
      </p:cxnSp>
      <p:cxnSp>
        <p:nvCxnSpPr>
          <p:cNvPr id="731" name="Google Shape;731;p59"/>
          <p:cNvCxnSpPr>
            <a:stCxn id="719" idx="0"/>
            <a:endCxn id="715" idx="2"/>
          </p:cNvCxnSpPr>
          <p:nvPr/>
        </p:nvCxnSpPr>
        <p:spPr>
          <a:xfrm rot="10800000">
            <a:off x="3833445" y="4470701"/>
            <a:ext cx="1013100" cy="176400"/>
          </a:xfrm>
          <a:prstGeom prst="straightConnector1">
            <a:avLst/>
          </a:prstGeom>
          <a:noFill/>
          <a:ln w="9525" cap="flat" cmpd="sng">
            <a:solidFill>
              <a:schemeClr val="dk2"/>
            </a:solidFill>
            <a:prstDash val="solid"/>
            <a:round/>
            <a:headEnd type="none" w="med" len="med"/>
            <a:tailEnd type="none" w="med" len="med"/>
          </a:ln>
        </p:spPr>
      </p:cxnSp>
      <p:cxnSp>
        <p:nvCxnSpPr>
          <p:cNvPr id="732" name="Google Shape;732;p59"/>
          <p:cNvCxnSpPr>
            <a:stCxn id="719" idx="0"/>
            <a:endCxn id="714" idx="2"/>
          </p:cNvCxnSpPr>
          <p:nvPr/>
        </p:nvCxnSpPr>
        <p:spPr>
          <a:xfrm rot="10800000">
            <a:off x="43257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59"/>
          <p:cNvCxnSpPr>
            <a:stCxn id="719" idx="0"/>
            <a:endCxn id="716" idx="2"/>
          </p:cNvCxnSpPr>
          <p:nvPr/>
        </p:nvCxnSpPr>
        <p:spPr>
          <a:xfrm rot="10800000">
            <a:off x="4818045" y="4470701"/>
            <a:ext cx="28500" cy="1764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59"/>
          <p:cNvCxnSpPr>
            <a:stCxn id="720" idx="0"/>
            <a:endCxn id="716" idx="2"/>
          </p:cNvCxnSpPr>
          <p:nvPr/>
        </p:nvCxnSpPr>
        <p:spPr>
          <a:xfrm rot="10800000">
            <a:off x="48180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735" name="Google Shape;735;p59"/>
          <p:cNvCxnSpPr>
            <a:stCxn id="720" idx="0"/>
            <a:endCxn id="717" idx="2"/>
          </p:cNvCxnSpPr>
          <p:nvPr/>
        </p:nvCxnSpPr>
        <p:spPr>
          <a:xfrm rot="10800000">
            <a:off x="5310345" y="4470701"/>
            <a:ext cx="28500" cy="176400"/>
          </a:xfrm>
          <a:prstGeom prst="straightConnector1">
            <a:avLst/>
          </a:prstGeom>
          <a:noFill/>
          <a:ln w="9525" cap="flat" cmpd="sng">
            <a:solidFill>
              <a:schemeClr val="dk2"/>
            </a:solidFill>
            <a:prstDash val="solid"/>
            <a:round/>
            <a:headEnd type="none" w="med" len="med"/>
            <a:tailEnd type="none" w="med" len="med"/>
          </a:ln>
        </p:spPr>
      </p:cxnSp>
      <p:cxnSp>
        <p:nvCxnSpPr>
          <p:cNvPr id="736" name="Google Shape;736;p59"/>
          <p:cNvCxnSpPr>
            <a:stCxn id="718" idx="0"/>
            <a:endCxn id="717" idx="2"/>
          </p:cNvCxnSpPr>
          <p:nvPr/>
        </p:nvCxnSpPr>
        <p:spPr>
          <a:xfrm rot="10800000" flipH="1">
            <a:off x="4354245" y="4470701"/>
            <a:ext cx="956100" cy="1764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59"/>
          <p:cNvCxnSpPr>
            <a:stCxn id="715" idx="0"/>
            <a:endCxn id="711" idx="2"/>
          </p:cNvCxnSpPr>
          <p:nvPr/>
        </p:nvCxnSpPr>
        <p:spPr>
          <a:xfrm rot="10800000" flipH="1">
            <a:off x="3833550" y="3617304"/>
            <a:ext cx="244800" cy="3495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59"/>
          <p:cNvCxnSpPr>
            <a:stCxn id="714" idx="0"/>
            <a:endCxn id="711" idx="2"/>
          </p:cNvCxnSpPr>
          <p:nvPr/>
        </p:nvCxnSpPr>
        <p:spPr>
          <a:xfrm rot="10800000">
            <a:off x="4078350" y="3617304"/>
            <a:ext cx="247500" cy="3495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59"/>
          <p:cNvCxnSpPr>
            <a:stCxn id="716" idx="0"/>
            <a:endCxn id="712" idx="2"/>
          </p:cNvCxnSpPr>
          <p:nvPr/>
        </p:nvCxnSpPr>
        <p:spPr>
          <a:xfrm rot="10800000">
            <a:off x="4562850" y="3618504"/>
            <a:ext cx="255300" cy="348300"/>
          </a:xfrm>
          <a:prstGeom prst="straightConnector1">
            <a:avLst/>
          </a:prstGeom>
          <a:noFill/>
          <a:ln w="9525" cap="flat" cmpd="sng">
            <a:solidFill>
              <a:schemeClr val="dk2"/>
            </a:solidFill>
            <a:prstDash val="solid"/>
            <a:round/>
            <a:headEnd type="none" w="med" len="med"/>
            <a:tailEnd type="none" w="med" len="med"/>
          </a:ln>
        </p:spPr>
      </p:cxnSp>
      <p:cxnSp>
        <p:nvCxnSpPr>
          <p:cNvPr id="740" name="Google Shape;740;p59"/>
          <p:cNvCxnSpPr>
            <a:stCxn id="717" idx="0"/>
            <a:endCxn id="713" idx="2"/>
          </p:cNvCxnSpPr>
          <p:nvPr/>
        </p:nvCxnSpPr>
        <p:spPr>
          <a:xfrm rot="10800000">
            <a:off x="5065650" y="3618504"/>
            <a:ext cx="244800" cy="348300"/>
          </a:xfrm>
          <a:prstGeom prst="straightConnector1">
            <a:avLst/>
          </a:prstGeom>
          <a:noFill/>
          <a:ln w="9525" cap="flat" cmpd="sng">
            <a:solidFill>
              <a:schemeClr val="dk2"/>
            </a:solidFill>
            <a:prstDash val="solid"/>
            <a:round/>
            <a:headEnd type="none" w="med" len="med"/>
            <a:tailEnd type="none" w="med" len="med"/>
          </a:ln>
        </p:spPr>
      </p:cxnSp>
      <p:cxnSp>
        <p:nvCxnSpPr>
          <p:cNvPr id="741" name="Google Shape;741;p59"/>
          <p:cNvCxnSpPr>
            <a:stCxn id="715" idx="0"/>
            <a:endCxn id="713" idx="2"/>
          </p:cNvCxnSpPr>
          <p:nvPr/>
        </p:nvCxnSpPr>
        <p:spPr>
          <a:xfrm rot="10800000" flipH="1">
            <a:off x="3833550" y="3618504"/>
            <a:ext cx="1232100" cy="348300"/>
          </a:xfrm>
          <a:prstGeom prst="straightConnector1">
            <a:avLst/>
          </a:prstGeom>
          <a:noFill/>
          <a:ln w="9525" cap="flat" cmpd="sng">
            <a:solidFill>
              <a:schemeClr val="dk2"/>
            </a:solidFill>
            <a:prstDash val="solid"/>
            <a:round/>
            <a:headEnd type="none" w="med" len="med"/>
            <a:tailEnd type="none" w="med" len="med"/>
          </a:ln>
        </p:spPr>
      </p:cxnSp>
      <p:cxnSp>
        <p:nvCxnSpPr>
          <p:cNvPr id="742" name="Google Shape;742;p59"/>
          <p:cNvCxnSpPr>
            <a:stCxn id="711" idx="0"/>
            <a:endCxn id="721" idx="2"/>
          </p:cNvCxnSpPr>
          <p:nvPr/>
        </p:nvCxnSpPr>
        <p:spPr>
          <a:xfrm rot="10800000">
            <a:off x="3847875" y="2819594"/>
            <a:ext cx="230400" cy="472500"/>
          </a:xfrm>
          <a:prstGeom prst="straightConnector1">
            <a:avLst/>
          </a:prstGeom>
          <a:noFill/>
          <a:ln w="9525" cap="flat" cmpd="sng">
            <a:solidFill>
              <a:schemeClr val="dk2"/>
            </a:solidFill>
            <a:prstDash val="solid"/>
            <a:round/>
            <a:headEnd type="none" w="med" len="med"/>
            <a:tailEnd type="none" w="med" len="med"/>
          </a:ln>
        </p:spPr>
      </p:cxnSp>
      <p:cxnSp>
        <p:nvCxnSpPr>
          <p:cNvPr id="743" name="Google Shape;743;p59"/>
          <p:cNvCxnSpPr>
            <a:stCxn id="713" idx="0"/>
            <a:endCxn id="724" idx="2"/>
          </p:cNvCxnSpPr>
          <p:nvPr/>
        </p:nvCxnSpPr>
        <p:spPr>
          <a:xfrm rot="10800000" flipH="1">
            <a:off x="5065726" y="2819676"/>
            <a:ext cx="230400" cy="471300"/>
          </a:xfrm>
          <a:prstGeom prst="straightConnector1">
            <a:avLst/>
          </a:prstGeom>
          <a:noFill/>
          <a:ln w="9525" cap="flat" cmpd="sng">
            <a:solidFill>
              <a:schemeClr val="dk2"/>
            </a:solidFill>
            <a:prstDash val="solid"/>
            <a:round/>
            <a:headEnd type="none" w="med" len="med"/>
            <a:tailEnd type="none" w="med" len="med"/>
          </a:ln>
        </p:spPr>
      </p:cxnSp>
      <p:cxnSp>
        <p:nvCxnSpPr>
          <p:cNvPr id="744" name="Google Shape;744;p59"/>
          <p:cNvCxnSpPr>
            <a:stCxn id="713" idx="0"/>
            <a:endCxn id="723" idx="2"/>
          </p:cNvCxnSpPr>
          <p:nvPr/>
        </p:nvCxnSpPr>
        <p:spPr>
          <a:xfrm rot="10800000">
            <a:off x="4803826" y="2819676"/>
            <a:ext cx="261900" cy="471300"/>
          </a:xfrm>
          <a:prstGeom prst="straightConnector1">
            <a:avLst/>
          </a:prstGeom>
          <a:noFill/>
          <a:ln w="9525" cap="flat" cmpd="sng">
            <a:solidFill>
              <a:schemeClr val="dk2"/>
            </a:solidFill>
            <a:prstDash val="solid"/>
            <a:round/>
            <a:headEnd type="none" w="med" len="med"/>
            <a:tailEnd type="none" w="med" len="med"/>
          </a:ln>
        </p:spPr>
      </p:cxnSp>
      <p:cxnSp>
        <p:nvCxnSpPr>
          <p:cNvPr id="745" name="Google Shape;745;p59"/>
          <p:cNvCxnSpPr>
            <a:stCxn id="713" idx="0"/>
            <a:endCxn id="722" idx="2"/>
          </p:cNvCxnSpPr>
          <p:nvPr/>
        </p:nvCxnSpPr>
        <p:spPr>
          <a:xfrm rot="10800000">
            <a:off x="4311526" y="2819676"/>
            <a:ext cx="754200" cy="471300"/>
          </a:xfrm>
          <a:prstGeom prst="straightConnector1">
            <a:avLst/>
          </a:prstGeom>
          <a:noFill/>
          <a:ln w="9525" cap="flat" cmpd="sng">
            <a:solidFill>
              <a:schemeClr val="dk2"/>
            </a:solidFill>
            <a:prstDash val="solid"/>
            <a:round/>
            <a:headEnd type="none" w="med" len="med"/>
            <a:tailEnd type="none" w="med" len="med"/>
          </a:ln>
        </p:spPr>
      </p:cxnSp>
      <p:cxnSp>
        <p:nvCxnSpPr>
          <p:cNvPr id="746" name="Google Shape;746;p59"/>
          <p:cNvCxnSpPr>
            <a:stCxn id="712" idx="0"/>
            <a:endCxn id="723" idx="2"/>
          </p:cNvCxnSpPr>
          <p:nvPr/>
        </p:nvCxnSpPr>
        <p:spPr>
          <a:xfrm rot="10800000" flipH="1">
            <a:off x="4562775" y="2819675"/>
            <a:ext cx="240900" cy="4713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59"/>
          <p:cNvCxnSpPr>
            <a:stCxn id="721" idx="0"/>
            <a:endCxn id="709" idx="2"/>
          </p:cNvCxnSpPr>
          <p:nvPr/>
        </p:nvCxnSpPr>
        <p:spPr>
          <a:xfrm rot="10800000">
            <a:off x="3245857" y="2294201"/>
            <a:ext cx="602100" cy="198000"/>
          </a:xfrm>
          <a:prstGeom prst="straightConnector1">
            <a:avLst/>
          </a:prstGeom>
          <a:noFill/>
          <a:ln w="9525" cap="flat" cmpd="sng">
            <a:solidFill>
              <a:schemeClr val="dk2"/>
            </a:solidFill>
            <a:prstDash val="solid"/>
            <a:round/>
            <a:headEnd type="none" w="med" len="med"/>
            <a:tailEnd type="none" w="med" len="med"/>
          </a:ln>
        </p:spPr>
      </p:cxnSp>
      <p:cxnSp>
        <p:nvCxnSpPr>
          <p:cNvPr id="748" name="Google Shape;748;p59"/>
          <p:cNvCxnSpPr>
            <a:stCxn id="721" idx="0"/>
            <a:endCxn id="725" idx="2"/>
          </p:cNvCxnSpPr>
          <p:nvPr/>
        </p:nvCxnSpPr>
        <p:spPr>
          <a:xfrm rot="10800000" flipH="1">
            <a:off x="3847957" y="2188601"/>
            <a:ext cx="260400" cy="303600"/>
          </a:xfrm>
          <a:prstGeom prst="straightConnector1">
            <a:avLst/>
          </a:prstGeom>
          <a:noFill/>
          <a:ln w="9525" cap="flat" cmpd="sng">
            <a:solidFill>
              <a:schemeClr val="dk2"/>
            </a:solidFill>
            <a:prstDash val="solid"/>
            <a:round/>
            <a:headEnd type="none" w="med" len="med"/>
            <a:tailEnd type="none" w="med" len="med"/>
          </a:ln>
        </p:spPr>
      </p:cxnSp>
      <p:cxnSp>
        <p:nvCxnSpPr>
          <p:cNvPr id="749" name="Google Shape;749;p59"/>
          <p:cNvCxnSpPr>
            <a:stCxn id="722" idx="0"/>
            <a:endCxn id="709" idx="2"/>
          </p:cNvCxnSpPr>
          <p:nvPr/>
        </p:nvCxnSpPr>
        <p:spPr>
          <a:xfrm rot="10800000">
            <a:off x="3245832" y="2294201"/>
            <a:ext cx="1065600" cy="198000"/>
          </a:xfrm>
          <a:prstGeom prst="straightConnector1">
            <a:avLst/>
          </a:prstGeom>
          <a:noFill/>
          <a:ln w="9525" cap="flat" cmpd="sng">
            <a:solidFill>
              <a:schemeClr val="dk2"/>
            </a:solidFill>
            <a:prstDash val="solid"/>
            <a:round/>
            <a:headEnd type="none" w="med" len="med"/>
            <a:tailEnd type="none" w="med" len="med"/>
          </a:ln>
        </p:spPr>
      </p:cxnSp>
      <p:cxnSp>
        <p:nvCxnSpPr>
          <p:cNvPr id="750" name="Google Shape;750;p59"/>
          <p:cNvCxnSpPr>
            <a:stCxn id="722" idx="0"/>
            <a:endCxn id="726" idx="2"/>
          </p:cNvCxnSpPr>
          <p:nvPr/>
        </p:nvCxnSpPr>
        <p:spPr>
          <a:xfrm rot="10800000" flipH="1">
            <a:off x="4311432" y="2188601"/>
            <a:ext cx="767100" cy="303600"/>
          </a:xfrm>
          <a:prstGeom prst="straightConnector1">
            <a:avLst/>
          </a:prstGeom>
          <a:noFill/>
          <a:ln w="9525" cap="flat" cmpd="sng">
            <a:solidFill>
              <a:schemeClr val="dk2"/>
            </a:solidFill>
            <a:prstDash val="solid"/>
            <a:round/>
            <a:headEnd type="none" w="med" len="med"/>
            <a:tailEnd type="none" w="med" len="med"/>
          </a:ln>
        </p:spPr>
      </p:cxnSp>
      <p:cxnSp>
        <p:nvCxnSpPr>
          <p:cNvPr id="751" name="Google Shape;751;p59"/>
          <p:cNvCxnSpPr>
            <a:stCxn id="722" idx="0"/>
            <a:endCxn id="727" idx="2"/>
          </p:cNvCxnSpPr>
          <p:nvPr/>
        </p:nvCxnSpPr>
        <p:spPr>
          <a:xfrm rot="10800000" flipH="1">
            <a:off x="4311432" y="2353001"/>
            <a:ext cx="1564200" cy="139200"/>
          </a:xfrm>
          <a:prstGeom prst="straightConnector1">
            <a:avLst/>
          </a:prstGeom>
          <a:noFill/>
          <a:ln w="9525" cap="flat" cmpd="sng">
            <a:solidFill>
              <a:schemeClr val="dk2"/>
            </a:solidFill>
            <a:prstDash val="solid"/>
            <a:round/>
            <a:headEnd type="none" w="med" len="med"/>
            <a:tailEnd type="none" w="med" len="med"/>
          </a:ln>
        </p:spPr>
      </p:cxnSp>
      <p:cxnSp>
        <p:nvCxnSpPr>
          <p:cNvPr id="752" name="Google Shape;752;p59"/>
          <p:cNvCxnSpPr>
            <a:stCxn id="724" idx="0"/>
            <a:endCxn id="726" idx="2"/>
          </p:cNvCxnSpPr>
          <p:nvPr/>
        </p:nvCxnSpPr>
        <p:spPr>
          <a:xfrm rot="10800000">
            <a:off x="5078532" y="2188601"/>
            <a:ext cx="217500" cy="303600"/>
          </a:xfrm>
          <a:prstGeom prst="straightConnector1">
            <a:avLst/>
          </a:prstGeom>
          <a:noFill/>
          <a:ln w="9525" cap="flat" cmpd="sng">
            <a:solidFill>
              <a:schemeClr val="dk2"/>
            </a:solidFill>
            <a:prstDash val="solid"/>
            <a:round/>
            <a:headEnd type="none" w="med" len="med"/>
            <a:tailEnd type="none" w="med" len="med"/>
          </a:ln>
        </p:spPr>
      </p:cxnSp>
      <p:cxnSp>
        <p:nvCxnSpPr>
          <p:cNvPr id="753" name="Google Shape;753;p59"/>
          <p:cNvCxnSpPr>
            <a:stCxn id="723" idx="0"/>
            <a:endCxn id="725" idx="2"/>
          </p:cNvCxnSpPr>
          <p:nvPr/>
        </p:nvCxnSpPr>
        <p:spPr>
          <a:xfrm rot="10800000">
            <a:off x="4108332" y="2188601"/>
            <a:ext cx="695400" cy="303600"/>
          </a:xfrm>
          <a:prstGeom prst="straightConnector1">
            <a:avLst/>
          </a:prstGeom>
          <a:noFill/>
          <a:ln w="9525" cap="flat" cmpd="sng">
            <a:solidFill>
              <a:schemeClr val="dk2"/>
            </a:solidFill>
            <a:prstDash val="solid"/>
            <a:round/>
            <a:headEnd type="none" w="med" len="med"/>
            <a:tailEnd type="none" w="med" len="med"/>
          </a:ln>
        </p:spPr>
      </p:cxnSp>
      <p:pic>
        <p:nvPicPr>
          <p:cNvPr id="754" name="Google Shape;754;p59"/>
          <p:cNvPicPr preferRelativeResize="0"/>
          <p:nvPr/>
        </p:nvPicPr>
        <p:blipFill>
          <a:blip r:embed="rId10">
            <a:alphaModFix/>
          </a:blip>
          <a:stretch>
            <a:fillRect/>
          </a:stretch>
        </p:blipFill>
        <p:spPr>
          <a:xfrm flipH="1">
            <a:off x="3114925" y="972715"/>
            <a:ext cx="261900" cy="654750"/>
          </a:xfrm>
          <a:prstGeom prst="rect">
            <a:avLst/>
          </a:prstGeom>
          <a:noFill/>
          <a:ln>
            <a:noFill/>
          </a:ln>
        </p:spPr>
      </p:pic>
      <p:pic>
        <p:nvPicPr>
          <p:cNvPr id="755" name="Google Shape;755;p59"/>
          <p:cNvPicPr preferRelativeResize="0"/>
          <p:nvPr/>
        </p:nvPicPr>
        <p:blipFill>
          <a:blip r:embed="rId10">
            <a:alphaModFix/>
          </a:blip>
          <a:stretch>
            <a:fillRect/>
          </a:stretch>
        </p:blipFill>
        <p:spPr>
          <a:xfrm flipH="1">
            <a:off x="4946473" y="877140"/>
            <a:ext cx="261900" cy="654750"/>
          </a:xfrm>
          <a:prstGeom prst="rect">
            <a:avLst/>
          </a:prstGeom>
          <a:noFill/>
          <a:ln>
            <a:noFill/>
          </a:ln>
        </p:spPr>
      </p:pic>
      <p:pic>
        <p:nvPicPr>
          <p:cNvPr id="756" name="Google Shape;756;p59"/>
          <p:cNvPicPr preferRelativeResize="0"/>
          <p:nvPr/>
        </p:nvPicPr>
        <p:blipFill>
          <a:blip r:embed="rId11">
            <a:alphaModFix/>
          </a:blip>
          <a:stretch>
            <a:fillRect/>
          </a:stretch>
        </p:blipFill>
        <p:spPr>
          <a:xfrm>
            <a:off x="3944526" y="931478"/>
            <a:ext cx="327500" cy="659220"/>
          </a:xfrm>
          <a:prstGeom prst="rect">
            <a:avLst/>
          </a:prstGeom>
          <a:noFill/>
          <a:ln>
            <a:noFill/>
          </a:ln>
        </p:spPr>
      </p:pic>
      <p:pic>
        <p:nvPicPr>
          <p:cNvPr id="757" name="Google Shape;757;p59"/>
          <p:cNvPicPr preferRelativeResize="0"/>
          <p:nvPr/>
        </p:nvPicPr>
        <p:blipFill>
          <a:blip r:embed="rId11">
            <a:alphaModFix/>
          </a:blip>
          <a:stretch>
            <a:fillRect/>
          </a:stretch>
        </p:blipFill>
        <p:spPr>
          <a:xfrm>
            <a:off x="5711751" y="970490"/>
            <a:ext cx="327500" cy="659220"/>
          </a:xfrm>
          <a:prstGeom prst="rect">
            <a:avLst/>
          </a:prstGeom>
          <a:noFill/>
          <a:ln>
            <a:noFill/>
          </a:ln>
        </p:spPr>
      </p:pic>
      <p:cxnSp>
        <p:nvCxnSpPr>
          <p:cNvPr id="758" name="Google Shape;758;p59"/>
          <p:cNvCxnSpPr>
            <a:stCxn id="754" idx="2"/>
            <a:endCxn id="709" idx="0"/>
          </p:cNvCxnSpPr>
          <p:nvPr/>
        </p:nvCxnSpPr>
        <p:spPr>
          <a:xfrm>
            <a:off x="3245875" y="1627466"/>
            <a:ext cx="0" cy="174600"/>
          </a:xfrm>
          <a:prstGeom prst="straightConnector1">
            <a:avLst/>
          </a:prstGeom>
          <a:noFill/>
          <a:ln w="9525" cap="flat" cmpd="sng">
            <a:solidFill>
              <a:schemeClr val="dk2"/>
            </a:solidFill>
            <a:prstDash val="solid"/>
            <a:round/>
            <a:headEnd type="none" w="med" len="med"/>
            <a:tailEnd type="none" w="med" len="med"/>
          </a:ln>
        </p:spPr>
      </p:cxnSp>
      <p:cxnSp>
        <p:nvCxnSpPr>
          <p:cNvPr id="759" name="Google Shape;759;p59"/>
          <p:cNvCxnSpPr>
            <a:stCxn id="756" idx="2"/>
            <a:endCxn id="725" idx="0"/>
          </p:cNvCxnSpPr>
          <p:nvPr/>
        </p:nvCxnSpPr>
        <p:spPr>
          <a:xfrm>
            <a:off x="4108276" y="1590698"/>
            <a:ext cx="0" cy="105600"/>
          </a:xfrm>
          <a:prstGeom prst="straightConnector1">
            <a:avLst/>
          </a:prstGeom>
          <a:noFill/>
          <a:ln w="9525" cap="flat" cmpd="sng">
            <a:solidFill>
              <a:schemeClr val="dk2"/>
            </a:solidFill>
            <a:prstDash val="solid"/>
            <a:round/>
            <a:headEnd type="none" w="med" len="med"/>
            <a:tailEnd type="none" w="med" len="med"/>
          </a:ln>
        </p:spPr>
      </p:cxnSp>
      <p:cxnSp>
        <p:nvCxnSpPr>
          <p:cNvPr id="760" name="Google Shape;760;p59"/>
          <p:cNvCxnSpPr>
            <a:stCxn id="755" idx="2"/>
            <a:endCxn id="726" idx="0"/>
          </p:cNvCxnSpPr>
          <p:nvPr/>
        </p:nvCxnSpPr>
        <p:spPr>
          <a:xfrm>
            <a:off x="5077423" y="1531891"/>
            <a:ext cx="900" cy="164400"/>
          </a:xfrm>
          <a:prstGeom prst="straightConnector1">
            <a:avLst/>
          </a:prstGeom>
          <a:noFill/>
          <a:ln w="9525" cap="flat" cmpd="sng">
            <a:solidFill>
              <a:schemeClr val="dk2"/>
            </a:solidFill>
            <a:prstDash val="solid"/>
            <a:round/>
            <a:headEnd type="none" w="med" len="med"/>
            <a:tailEnd type="none" w="med" len="med"/>
          </a:ln>
        </p:spPr>
      </p:cxnSp>
      <p:cxnSp>
        <p:nvCxnSpPr>
          <p:cNvPr id="761" name="Google Shape;761;p59"/>
          <p:cNvCxnSpPr>
            <a:stCxn id="757" idx="2"/>
            <a:endCxn id="727" idx="0"/>
          </p:cNvCxnSpPr>
          <p:nvPr/>
        </p:nvCxnSpPr>
        <p:spPr>
          <a:xfrm>
            <a:off x="5875501" y="1629711"/>
            <a:ext cx="0" cy="231000"/>
          </a:xfrm>
          <a:prstGeom prst="straightConnector1">
            <a:avLst/>
          </a:prstGeom>
          <a:noFill/>
          <a:ln w="9525" cap="flat" cmpd="sng">
            <a:solidFill>
              <a:schemeClr val="dk2"/>
            </a:solidFill>
            <a:prstDash val="solid"/>
            <a:round/>
            <a:headEnd type="none" w="med" len="med"/>
            <a:tailEnd type="none" w="med" len="med"/>
          </a:ln>
        </p:spPr>
      </p:cxnSp>
      <p:sp>
        <p:nvSpPr>
          <p:cNvPr id="762" name="Google Shape;762;p59"/>
          <p:cNvSpPr/>
          <p:nvPr/>
        </p:nvSpPr>
        <p:spPr>
          <a:xfrm>
            <a:off x="2342425" y="877150"/>
            <a:ext cx="4406400" cy="2800500"/>
          </a:xfrm>
          <a:prstGeom prst="roundRect">
            <a:avLst>
              <a:gd name="adj" fmla="val 16667"/>
            </a:avLst>
          </a:prstGeom>
          <a:noFill/>
          <a:ln w="28575" cap="flat" cmpd="sng">
            <a:solidFill>
              <a:schemeClr val="lt2"/>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9"/>
          <p:cNvSpPr txBox="1"/>
          <p:nvPr/>
        </p:nvSpPr>
        <p:spPr>
          <a:xfrm>
            <a:off x="5669848" y="1414009"/>
            <a:ext cx="1382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chemeClr val="lt2"/>
                </a:solidFill>
                <a:latin typeface="Lato"/>
                <a:ea typeface="Lato"/>
                <a:cs typeface="Lato"/>
                <a:sym typeface="Lato"/>
              </a:rPr>
              <a:t>Sur Site</a:t>
            </a:r>
            <a:endParaRPr b="1">
              <a:solidFill>
                <a:schemeClr val="lt2"/>
              </a:solidFill>
              <a:latin typeface="Lato"/>
              <a:ea typeface="Lato"/>
              <a:cs typeface="Lato"/>
              <a:sym typeface="Lato"/>
            </a:endParaRPr>
          </a:p>
        </p:txBody>
      </p:sp>
      <p:sp>
        <p:nvSpPr>
          <p:cNvPr id="764" name="Google Shape;764;p59"/>
          <p:cNvSpPr txBox="1"/>
          <p:nvPr/>
        </p:nvSpPr>
        <p:spPr>
          <a:xfrm>
            <a:off x="5338848" y="3727799"/>
            <a:ext cx="1382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chemeClr val="accent6"/>
                </a:solidFill>
                <a:latin typeface="Lato"/>
                <a:ea typeface="Lato"/>
                <a:cs typeface="Lato"/>
                <a:sym typeface="Lato"/>
              </a:rPr>
              <a:t>Dans le Cloud</a:t>
            </a:r>
            <a:endParaRPr b="1">
              <a:solidFill>
                <a:schemeClr val="accent6"/>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0"/>
          <p:cNvSpPr/>
          <p:nvPr/>
        </p:nvSpPr>
        <p:spPr>
          <a:xfrm>
            <a:off x="2342425" y="877150"/>
            <a:ext cx="4406400" cy="2065500"/>
          </a:xfrm>
          <a:prstGeom prst="roundRect">
            <a:avLst>
              <a:gd name="adj" fmla="val 16667"/>
            </a:avLst>
          </a:prstGeom>
          <a:noFill/>
          <a:ln w="28575" cap="flat" cmpd="sng">
            <a:solidFill>
              <a:schemeClr val="lt2"/>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Qu’est ce qu’un SaaS ?</a:t>
            </a:r>
            <a:endParaRPr/>
          </a:p>
        </p:txBody>
      </p:sp>
      <p:pic>
        <p:nvPicPr>
          <p:cNvPr id="771" name="Google Shape;771;p60"/>
          <p:cNvPicPr preferRelativeResize="0"/>
          <p:nvPr/>
        </p:nvPicPr>
        <p:blipFill>
          <a:blip r:embed="rId3">
            <a:alphaModFix/>
          </a:blip>
          <a:stretch>
            <a:fillRect/>
          </a:stretch>
        </p:blipFill>
        <p:spPr>
          <a:xfrm>
            <a:off x="137225" y="1307850"/>
            <a:ext cx="1531231" cy="3688550"/>
          </a:xfrm>
          <a:prstGeom prst="rect">
            <a:avLst/>
          </a:prstGeom>
          <a:noFill/>
          <a:ln>
            <a:noFill/>
          </a:ln>
        </p:spPr>
      </p:pic>
      <p:pic>
        <p:nvPicPr>
          <p:cNvPr id="772" name="Google Shape;772;p60"/>
          <p:cNvPicPr preferRelativeResize="0"/>
          <p:nvPr/>
        </p:nvPicPr>
        <p:blipFill>
          <a:blip r:embed="rId4">
            <a:alphaModFix/>
          </a:blip>
          <a:stretch>
            <a:fillRect/>
          </a:stretch>
        </p:blipFill>
        <p:spPr>
          <a:xfrm>
            <a:off x="2999737" y="1802050"/>
            <a:ext cx="492300" cy="492300"/>
          </a:xfrm>
          <a:prstGeom prst="rect">
            <a:avLst/>
          </a:prstGeom>
          <a:noFill/>
          <a:ln>
            <a:noFill/>
          </a:ln>
        </p:spPr>
      </p:pic>
      <p:pic>
        <p:nvPicPr>
          <p:cNvPr id="773" name="Google Shape;773;p60"/>
          <p:cNvPicPr preferRelativeResize="0"/>
          <p:nvPr/>
        </p:nvPicPr>
        <p:blipFill>
          <a:blip r:embed="rId5">
            <a:alphaModFix/>
          </a:blip>
          <a:stretch>
            <a:fillRect/>
          </a:stretch>
        </p:blipFill>
        <p:spPr>
          <a:xfrm>
            <a:off x="3706513" y="4647101"/>
            <a:ext cx="368514" cy="327500"/>
          </a:xfrm>
          <a:prstGeom prst="rect">
            <a:avLst/>
          </a:prstGeom>
          <a:noFill/>
          <a:ln>
            <a:noFill/>
          </a:ln>
        </p:spPr>
      </p:pic>
      <p:pic>
        <p:nvPicPr>
          <p:cNvPr id="774" name="Google Shape;774;p60"/>
          <p:cNvPicPr preferRelativeResize="0"/>
          <p:nvPr/>
        </p:nvPicPr>
        <p:blipFill>
          <a:blip r:embed="rId6">
            <a:alphaModFix/>
          </a:blip>
          <a:stretch>
            <a:fillRect/>
          </a:stretch>
        </p:blipFill>
        <p:spPr>
          <a:xfrm>
            <a:off x="3914525" y="3292094"/>
            <a:ext cx="327501" cy="325252"/>
          </a:xfrm>
          <a:prstGeom prst="rect">
            <a:avLst/>
          </a:prstGeom>
          <a:noFill/>
          <a:ln>
            <a:noFill/>
          </a:ln>
        </p:spPr>
      </p:pic>
      <p:pic>
        <p:nvPicPr>
          <p:cNvPr id="775" name="Google Shape;775;p60"/>
          <p:cNvPicPr preferRelativeResize="0"/>
          <p:nvPr/>
        </p:nvPicPr>
        <p:blipFill>
          <a:blip r:embed="rId7">
            <a:alphaModFix/>
          </a:blip>
          <a:stretch>
            <a:fillRect/>
          </a:stretch>
        </p:blipFill>
        <p:spPr>
          <a:xfrm>
            <a:off x="4399025" y="3290975"/>
            <a:ext cx="327501" cy="327501"/>
          </a:xfrm>
          <a:prstGeom prst="rect">
            <a:avLst/>
          </a:prstGeom>
          <a:noFill/>
          <a:ln>
            <a:noFill/>
          </a:ln>
        </p:spPr>
      </p:pic>
      <p:pic>
        <p:nvPicPr>
          <p:cNvPr id="776" name="Google Shape;776;p60"/>
          <p:cNvPicPr preferRelativeResize="0"/>
          <p:nvPr/>
        </p:nvPicPr>
        <p:blipFill>
          <a:blip r:embed="rId8">
            <a:alphaModFix/>
          </a:blip>
          <a:stretch>
            <a:fillRect/>
          </a:stretch>
        </p:blipFill>
        <p:spPr>
          <a:xfrm>
            <a:off x="4901976" y="3290976"/>
            <a:ext cx="327501" cy="327501"/>
          </a:xfrm>
          <a:prstGeom prst="rect">
            <a:avLst/>
          </a:prstGeom>
          <a:noFill/>
          <a:ln>
            <a:noFill/>
          </a:ln>
        </p:spPr>
      </p:pic>
      <p:pic>
        <p:nvPicPr>
          <p:cNvPr id="777" name="Google Shape;777;p60"/>
          <p:cNvPicPr preferRelativeResize="0"/>
          <p:nvPr/>
        </p:nvPicPr>
        <p:blipFill>
          <a:blip r:embed="rId9">
            <a:alphaModFix/>
          </a:blip>
          <a:stretch>
            <a:fillRect/>
          </a:stretch>
        </p:blipFill>
        <p:spPr>
          <a:xfrm>
            <a:off x="4079701" y="3966804"/>
            <a:ext cx="492300" cy="503959"/>
          </a:xfrm>
          <a:prstGeom prst="rect">
            <a:avLst/>
          </a:prstGeom>
          <a:noFill/>
          <a:ln>
            <a:noFill/>
          </a:ln>
        </p:spPr>
      </p:pic>
      <p:pic>
        <p:nvPicPr>
          <p:cNvPr id="778" name="Google Shape;778;p60"/>
          <p:cNvPicPr preferRelativeResize="0"/>
          <p:nvPr/>
        </p:nvPicPr>
        <p:blipFill>
          <a:blip r:embed="rId9">
            <a:alphaModFix/>
          </a:blip>
          <a:stretch>
            <a:fillRect/>
          </a:stretch>
        </p:blipFill>
        <p:spPr>
          <a:xfrm>
            <a:off x="3587401" y="3966804"/>
            <a:ext cx="492300" cy="503959"/>
          </a:xfrm>
          <a:prstGeom prst="rect">
            <a:avLst/>
          </a:prstGeom>
          <a:noFill/>
          <a:ln>
            <a:noFill/>
          </a:ln>
        </p:spPr>
      </p:pic>
      <p:pic>
        <p:nvPicPr>
          <p:cNvPr id="779" name="Google Shape;779;p60"/>
          <p:cNvPicPr preferRelativeResize="0"/>
          <p:nvPr/>
        </p:nvPicPr>
        <p:blipFill>
          <a:blip r:embed="rId9">
            <a:alphaModFix/>
          </a:blip>
          <a:stretch>
            <a:fillRect/>
          </a:stretch>
        </p:blipFill>
        <p:spPr>
          <a:xfrm>
            <a:off x="4572001" y="3966804"/>
            <a:ext cx="492300" cy="503959"/>
          </a:xfrm>
          <a:prstGeom prst="rect">
            <a:avLst/>
          </a:prstGeom>
          <a:noFill/>
          <a:ln>
            <a:noFill/>
          </a:ln>
        </p:spPr>
      </p:pic>
      <p:pic>
        <p:nvPicPr>
          <p:cNvPr id="780" name="Google Shape;780;p60"/>
          <p:cNvPicPr preferRelativeResize="0"/>
          <p:nvPr/>
        </p:nvPicPr>
        <p:blipFill>
          <a:blip r:embed="rId9">
            <a:alphaModFix/>
          </a:blip>
          <a:stretch>
            <a:fillRect/>
          </a:stretch>
        </p:blipFill>
        <p:spPr>
          <a:xfrm>
            <a:off x="5064301" y="3966804"/>
            <a:ext cx="492300" cy="503959"/>
          </a:xfrm>
          <a:prstGeom prst="rect">
            <a:avLst/>
          </a:prstGeom>
          <a:noFill/>
          <a:ln>
            <a:noFill/>
          </a:ln>
        </p:spPr>
      </p:pic>
      <p:pic>
        <p:nvPicPr>
          <p:cNvPr id="781" name="Google Shape;781;p60"/>
          <p:cNvPicPr preferRelativeResize="0"/>
          <p:nvPr/>
        </p:nvPicPr>
        <p:blipFill>
          <a:blip r:embed="rId5">
            <a:alphaModFix/>
          </a:blip>
          <a:stretch>
            <a:fillRect/>
          </a:stretch>
        </p:blipFill>
        <p:spPr>
          <a:xfrm>
            <a:off x="4169988" y="4647101"/>
            <a:ext cx="368514" cy="327500"/>
          </a:xfrm>
          <a:prstGeom prst="rect">
            <a:avLst/>
          </a:prstGeom>
          <a:noFill/>
          <a:ln>
            <a:noFill/>
          </a:ln>
        </p:spPr>
      </p:pic>
      <p:pic>
        <p:nvPicPr>
          <p:cNvPr id="782" name="Google Shape;782;p60"/>
          <p:cNvPicPr preferRelativeResize="0"/>
          <p:nvPr/>
        </p:nvPicPr>
        <p:blipFill>
          <a:blip r:embed="rId5">
            <a:alphaModFix/>
          </a:blip>
          <a:stretch>
            <a:fillRect/>
          </a:stretch>
        </p:blipFill>
        <p:spPr>
          <a:xfrm>
            <a:off x="4662288" y="4647101"/>
            <a:ext cx="368514" cy="327500"/>
          </a:xfrm>
          <a:prstGeom prst="rect">
            <a:avLst/>
          </a:prstGeom>
          <a:noFill/>
          <a:ln>
            <a:noFill/>
          </a:ln>
        </p:spPr>
      </p:pic>
      <p:pic>
        <p:nvPicPr>
          <p:cNvPr id="783" name="Google Shape;783;p60"/>
          <p:cNvPicPr preferRelativeResize="0"/>
          <p:nvPr/>
        </p:nvPicPr>
        <p:blipFill>
          <a:blip r:embed="rId5">
            <a:alphaModFix/>
          </a:blip>
          <a:stretch>
            <a:fillRect/>
          </a:stretch>
        </p:blipFill>
        <p:spPr>
          <a:xfrm>
            <a:off x="5154588" y="4647101"/>
            <a:ext cx="368514" cy="327500"/>
          </a:xfrm>
          <a:prstGeom prst="rect">
            <a:avLst/>
          </a:prstGeom>
          <a:noFill/>
          <a:ln>
            <a:noFill/>
          </a:ln>
        </p:spPr>
      </p:pic>
      <p:pic>
        <p:nvPicPr>
          <p:cNvPr id="784" name="Google Shape;784;p60"/>
          <p:cNvPicPr preferRelativeResize="0"/>
          <p:nvPr/>
        </p:nvPicPr>
        <p:blipFill>
          <a:blip r:embed="rId5">
            <a:alphaModFix/>
          </a:blip>
          <a:stretch>
            <a:fillRect/>
          </a:stretch>
        </p:blipFill>
        <p:spPr>
          <a:xfrm>
            <a:off x="3663700" y="2492201"/>
            <a:ext cx="368514" cy="327500"/>
          </a:xfrm>
          <a:prstGeom prst="rect">
            <a:avLst/>
          </a:prstGeom>
          <a:noFill/>
          <a:ln>
            <a:noFill/>
          </a:ln>
        </p:spPr>
      </p:pic>
      <p:pic>
        <p:nvPicPr>
          <p:cNvPr id="785" name="Google Shape;785;p60"/>
          <p:cNvPicPr preferRelativeResize="0"/>
          <p:nvPr/>
        </p:nvPicPr>
        <p:blipFill>
          <a:blip r:embed="rId5">
            <a:alphaModFix/>
          </a:blip>
          <a:stretch>
            <a:fillRect/>
          </a:stretch>
        </p:blipFill>
        <p:spPr>
          <a:xfrm>
            <a:off x="4127175" y="2492201"/>
            <a:ext cx="368514" cy="327500"/>
          </a:xfrm>
          <a:prstGeom prst="rect">
            <a:avLst/>
          </a:prstGeom>
          <a:noFill/>
          <a:ln>
            <a:noFill/>
          </a:ln>
        </p:spPr>
      </p:pic>
      <p:pic>
        <p:nvPicPr>
          <p:cNvPr id="786" name="Google Shape;786;p60"/>
          <p:cNvPicPr preferRelativeResize="0"/>
          <p:nvPr/>
        </p:nvPicPr>
        <p:blipFill>
          <a:blip r:embed="rId5">
            <a:alphaModFix/>
          </a:blip>
          <a:stretch>
            <a:fillRect/>
          </a:stretch>
        </p:blipFill>
        <p:spPr>
          <a:xfrm>
            <a:off x="4619475" y="2492201"/>
            <a:ext cx="368514" cy="327500"/>
          </a:xfrm>
          <a:prstGeom prst="rect">
            <a:avLst/>
          </a:prstGeom>
          <a:noFill/>
          <a:ln>
            <a:noFill/>
          </a:ln>
        </p:spPr>
      </p:pic>
      <p:pic>
        <p:nvPicPr>
          <p:cNvPr id="787" name="Google Shape;787;p60"/>
          <p:cNvPicPr preferRelativeResize="0"/>
          <p:nvPr/>
        </p:nvPicPr>
        <p:blipFill>
          <a:blip r:embed="rId5">
            <a:alphaModFix/>
          </a:blip>
          <a:stretch>
            <a:fillRect/>
          </a:stretch>
        </p:blipFill>
        <p:spPr>
          <a:xfrm>
            <a:off x="5111775" y="2492201"/>
            <a:ext cx="368514" cy="327500"/>
          </a:xfrm>
          <a:prstGeom prst="rect">
            <a:avLst/>
          </a:prstGeom>
          <a:noFill/>
          <a:ln>
            <a:noFill/>
          </a:ln>
        </p:spPr>
      </p:pic>
      <p:pic>
        <p:nvPicPr>
          <p:cNvPr id="788" name="Google Shape;788;p60"/>
          <p:cNvPicPr preferRelativeResize="0"/>
          <p:nvPr/>
        </p:nvPicPr>
        <p:blipFill>
          <a:blip r:embed="rId4">
            <a:alphaModFix/>
          </a:blip>
          <a:stretch>
            <a:fillRect/>
          </a:stretch>
        </p:blipFill>
        <p:spPr>
          <a:xfrm>
            <a:off x="3862137" y="1696300"/>
            <a:ext cx="492300" cy="492300"/>
          </a:xfrm>
          <a:prstGeom prst="rect">
            <a:avLst/>
          </a:prstGeom>
          <a:noFill/>
          <a:ln>
            <a:noFill/>
          </a:ln>
        </p:spPr>
      </p:pic>
      <p:pic>
        <p:nvPicPr>
          <p:cNvPr id="789" name="Google Shape;789;p60"/>
          <p:cNvPicPr preferRelativeResize="0"/>
          <p:nvPr/>
        </p:nvPicPr>
        <p:blipFill>
          <a:blip r:embed="rId4">
            <a:alphaModFix/>
          </a:blip>
          <a:stretch>
            <a:fillRect/>
          </a:stretch>
        </p:blipFill>
        <p:spPr>
          <a:xfrm>
            <a:off x="4832312" y="1696300"/>
            <a:ext cx="492300" cy="492300"/>
          </a:xfrm>
          <a:prstGeom prst="rect">
            <a:avLst/>
          </a:prstGeom>
          <a:noFill/>
          <a:ln>
            <a:noFill/>
          </a:ln>
        </p:spPr>
      </p:pic>
      <p:pic>
        <p:nvPicPr>
          <p:cNvPr id="790" name="Google Shape;790;p60"/>
          <p:cNvPicPr preferRelativeResize="0"/>
          <p:nvPr/>
        </p:nvPicPr>
        <p:blipFill>
          <a:blip r:embed="rId4">
            <a:alphaModFix/>
          </a:blip>
          <a:stretch>
            <a:fillRect/>
          </a:stretch>
        </p:blipFill>
        <p:spPr>
          <a:xfrm>
            <a:off x="5629362" y="1860700"/>
            <a:ext cx="492300" cy="492300"/>
          </a:xfrm>
          <a:prstGeom prst="rect">
            <a:avLst/>
          </a:prstGeom>
          <a:noFill/>
          <a:ln>
            <a:noFill/>
          </a:ln>
        </p:spPr>
      </p:pic>
      <p:cxnSp>
        <p:nvCxnSpPr>
          <p:cNvPr id="791" name="Google Shape;791;p60"/>
          <p:cNvCxnSpPr>
            <a:stCxn id="773" idx="0"/>
            <a:endCxn id="777" idx="2"/>
          </p:cNvCxnSpPr>
          <p:nvPr/>
        </p:nvCxnSpPr>
        <p:spPr>
          <a:xfrm rot="10800000" flipH="1">
            <a:off x="3890770" y="4470701"/>
            <a:ext cx="435000" cy="176400"/>
          </a:xfrm>
          <a:prstGeom prst="straightConnector1">
            <a:avLst/>
          </a:prstGeom>
          <a:noFill/>
          <a:ln w="9525" cap="flat" cmpd="sng">
            <a:solidFill>
              <a:schemeClr val="dk2"/>
            </a:solidFill>
            <a:prstDash val="solid"/>
            <a:round/>
            <a:headEnd type="none" w="med" len="med"/>
            <a:tailEnd type="none" w="med" len="med"/>
          </a:ln>
        </p:spPr>
      </p:cxnSp>
      <p:cxnSp>
        <p:nvCxnSpPr>
          <p:cNvPr id="792" name="Google Shape;792;p60"/>
          <p:cNvCxnSpPr>
            <a:stCxn id="781" idx="0"/>
            <a:endCxn id="778" idx="2"/>
          </p:cNvCxnSpPr>
          <p:nvPr/>
        </p:nvCxnSpPr>
        <p:spPr>
          <a:xfrm rot="10800000">
            <a:off x="38334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793" name="Google Shape;793;p60"/>
          <p:cNvCxnSpPr>
            <a:stCxn id="782" idx="0"/>
            <a:endCxn id="780" idx="2"/>
          </p:cNvCxnSpPr>
          <p:nvPr/>
        </p:nvCxnSpPr>
        <p:spPr>
          <a:xfrm rot="10800000" flipH="1">
            <a:off x="4846545" y="4470701"/>
            <a:ext cx="463800" cy="176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60"/>
          <p:cNvCxnSpPr>
            <a:stCxn id="782" idx="0"/>
            <a:endCxn id="778" idx="2"/>
          </p:cNvCxnSpPr>
          <p:nvPr/>
        </p:nvCxnSpPr>
        <p:spPr>
          <a:xfrm rot="10800000">
            <a:off x="3833445" y="4470701"/>
            <a:ext cx="1013100" cy="17640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60"/>
          <p:cNvCxnSpPr>
            <a:stCxn id="782" idx="0"/>
            <a:endCxn id="777" idx="2"/>
          </p:cNvCxnSpPr>
          <p:nvPr/>
        </p:nvCxnSpPr>
        <p:spPr>
          <a:xfrm rot="10800000">
            <a:off x="43257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796" name="Google Shape;796;p60"/>
          <p:cNvCxnSpPr>
            <a:stCxn id="782" idx="0"/>
            <a:endCxn id="779" idx="2"/>
          </p:cNvCxnSpPr>
          <p:nvPr/>
        </p:nvCxnSpPr>
        <p:spPr>
          <a:xfrm rot="10800000">
            <a:off x="4818045" y="4470701"/>
            <a:ext cx="28500" cy="176400"/>
          </a:xfrm>
          <a:prstGeom prst="straightConnector1">
            <a:avLst/>
          </a:prstGeom>
          <a:noFill/>
          <a:ln w="9525" cap="flat" cmpd="sng">
            <a:solidFill>
              <a:schemeClr val="dk2"/>
            </a:solidFill>
            <a:prstDash val="solid"/>
            <a:round/>
            <a:headEnd type="none" w="med" len="med"/>
            <a:tailEnd type="none" w="med" len="med"/>
          </a:ln>
        </p:spPr>
      </p:cxnSp>
      <p:cxnSp>
        <p:nvCxnSpPr>
          <p:cNvPr id="797" name="Google Shape;797;p60"/>
          <p:cNvCxnSpPr>
            <a:stCxn id="783" idx="0"/>
            <a:endCxn id="779" idx="2"/>
          </p:cNvCxnSpPr>
          <p:nvPr/>
        </p:nvCxnSpPr>
        <p:spPr>
          <a:xfrm rot="10800000">
            <a:off x="48180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60"/>
          <p:cNvCxnSpPr>
            <a:stCxn id="783" idx="0"/>
            <a:endCxn id="780" idx="2"/>
          </p:cNvCxnSpPr>
          <p:nvPr/>
        </p:nvCxnSpPr>
        <p:spPr>
          <a:xfrm rot="10800000">
            <a:off x="5310345" y="4470701"/>
            <a:ext cx="28500" cy="1764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60"/>
          <p:cNvCxnSpPr>
            <a:stCxn id="781" idx="0"/>
            <a:endCxn id="780" idx="2"/>
          </p:cNvCxnSpPr>
          <p:nvPr/>
        </p:nvCxnSpPr>
        <p:spPr>
          <a:xfrm rot="10800000" flipH="1">
            <a:off x="4354245" y="4470701"/>
            <a:ext cx="956100" cy="176400"/>
          </a:xfrm>
          <a:prstGeom prst="straightConnector1">
            <a:avLst/>
          </a:prstGeom>
          <a:noFill/>
          <a:ln w="9525" cap="flat" cmpd="sng">
            <a:solidFill>
              <a:schemeClr val="dk2"/>
            </a:solidFill>
            <a:prstDash val="solid"/>
            <a:round/>
            <a:headEnd type="none" w="med" len="med"/>
            <a:tailEnd type="none" w="med" len="med"/>
          </a:ln>
        </p:spPr>
      </p:cxnSp>
      <p:cxnSp>
        <p:nvCxnSpPr>
          <p:cNvPr id="800" name="Google Shape;800;p60"/>
          <p:cNvCxnSpPr>
            <a:stCxn id="778" idx="0"/>
            <a:endCxn id="774" idx="2"/>
          </p:cNvCxnSpPr>
          <p:nvPr/>
        </p:nvCxnSpPr>
        <p:spPr>
          <a:xfrm rot="10800000" flipH="1">
            <a:off x="3833550" y="3617304"/>
            <a:ext cx="244800" cy="349500"/>
          </a:xfrm>
          <a:prstGeom prst="straightConnector1">
            <a:avLst/>
          </a:prstGeom>
          <a:noFill/>
          <a:ln w="9525" cap="flat" cmpd="sng">
            <a:solidFill>
              <a:schemeClr val="dk2"/>
            </a:solidFill>
            <a:prstDash val="solid"/>
            <a:round/>
            <a:headEnd type="none" w="med" len="med"/>
            <a:tailEnd type="none" w="med" len="med"/>
          </a:ln>
        </p:spPr>
      </p:cxnSp>
      <p:cxnSp>
        <p:nvCxnSpPr>
          <p:cNvPr id="801" name="Google Shape;801;p60"/>
          <p:cNvCxnSpPr>
            <a:stCxn id="777" idx="0"/>
            <a:endCxn id="774" idx="2"/>
          </p:cNvCxnSpPr>
          <p:nvPr/>
        </p:nvCxnSpPr>
        <p:spPr>
          <a:xfrm rot="10800000">
            <a:off x="4078350" y="3617304"/>
            <a:ext cx="247500" cy="349500"/>
          </a:xfrm>
          <a:prstGeom prst="straightConnector1">
            <a:avLst/>
          </a:prstGeom>
          <a:noFill/>
          <a:ln w="9525" cap="flat" cmpd="sng">
            <a:solidFill>
              <a:schemeClr val="dk2"/>
            </a:solidFill>
            <a:prstDash val="solid"/>
            <a:round/>
            <a:headEnd type="none" w="med" len="med"/>
            <a:tailEnd type="none" w="med" len="med"/>
          </a:ln>
        </p:spPr>
      </p:cxnSp>
      <p:cxnSp>
        <p:nvCxnSpPr>
          <p:cNvPr id="802" name="Google Shape;802;p60"/>
          <p:cNvCxnSpPr>
            <a:stCxn id="779" idx="0"/>
            <a:endCxn id="775" idx="2"/>
          </p:cNvCxnSpPr>
          <p:nvPr/>
        </p:nvCxnSpPr>
        <p:spPr>
          <a:xfrm rot="10800000">
            <a:off x="4562850" y="3618504"/>
            <a:ext cx="255300" cy="348300"/>
          </a:xfrm>
          <a:prstGeom prst="straightConnector1">
            <a:avLst/>
          </a:prstGeom>
          <a:noFill/>
          <a:ln w="9525" cap="flat" cmpd="sng">
            <a:solidFill>
              <a:schemeClr val="dk2"/>
            </a:solidFill>
            <a:prstDash val="solid"/>
            <a:round/>
            <a:headEnd type="none" w="med" len="med"/>
            <a:tailEnd type="none" w="med" len="med"/>
          </a:ln>
        </p:spPr>
      </p:cxnSp>
      <p:cxnSp>
        <p:nvCxnSpPr>
          <p:cNvPr id="803" name="Google Shape;803;p60"/>
          <p:cNvCxnSpPr>
            <a:stCxn id="780" idx="0"/>
            <a:endCxn id="776" idx="2"/>
          </p:cNvCxnSpPr>
          <p:nvPr/>
        </p:nvCxnSpPr>
        <p:spPr>
          <a:xfrm rot="10800000">
            <a:off x="5065650" y="3618504"/>
            <a:ext cx="244800" cy="348300"/>
          </a:xfrm>
          <a:prstGeom prst="straightConnector1">
            <a:avLst/>
          </a:prstGeom>
          <a:noFill/>
          <a:ln w="9525" cap="flat" cmpd="sng">
            <a:solidFill>
              <a:schemeClr val="dk2"/>
            </a:solidFill>
            <a:prstDash val="solid"/>
            <a:round/>
            <a:headEnd type="none" w="med" len="med"/>
            <a:tailEnd type="none" w="med" len="med"/>
          </a:ln>
        </p:spPr>
      </p:cxnSp>
      <p:cxnSp>
        <p:nvCxnSpPr>
          <p:cNvPr id="804" name="Google Shape;804;p60"/>
          <p:cNvCxnSpPr>
            <a:stCxn id="778" idx="0"/>
            <a:endCxn id="776" idx="2"/>
          </p:cNvCxnSpPr>
          <p:nvPr/>
        </p:nvCxnSpPr>
        <p:spPr>
          <a:xfrm rot="10800000" flipH="1">
            <a:off x="3833550" y="3618504"/>
            <a:ext cx="1232100" cy="348300"/>
          </a:xfrm>
          <a:prstGeom prst="straightConnector1">
            <a:avLst/>
          </a:prstGeom>
          <a:noFill/>
          <a:ln w="9525" cap="flat" cmpd="sng">
            <a:solidFill>
              <a:schemeClr val="dk2"/>
            </a:solidFill>
            <a:prstDash val="solid"/>
            <a:round/>
            <a:headEnd type="none" w="med" len="med"/>
            <a:tailEnd type="none" w="med" len="med"/>
          </a:ln>
        </p:spPr>
      </p:cxnSp>
      <p:cxnSp>
        <p:nvCxnSpPr>
          <p:cNvPr id="805" name="Google Shape;805;p60"/>
          <p:cNvCxnSpPr>
            <a:stCxn id="774" idx="0"/>
            <a:endCxn id="784" idx="2"/>
          </p:cNvCxnSpPr>
          <p:nvPr/>
        </p:nvCxnSpPr>
        <p:spPr>
          <a:xfrm rot="10800000">
            <a:off x="3847875" y="2819594"/>
            <a:ext cx="230400" cy="4725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60"/>
          <p:cNvCxnSpPr>
            <a:stCxn id="776" idx="0"/>
            <a:endCxn id="787" idx="2"/>
          </p:cNvCxnSpPr>
          <p:nvPr/>
        </p:nvCxnSpPr>
        <p:spPr>
          <a:xfrm rot="10800000" flipH="1">
            <a:off x="5065726" y="2819676"/>
            <a:ext cx="230400" cy="47130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p60"/>
          <p:cNvCxnSpPr>
            <a:stCxn id="776" idx="0"/>
            <a:endCxn id="786" idx="2"/>
          </p:cNvCxnSpPr>
          <p:nvPr/>
        </p:nvCxnSpPr>
        <p:spPr>
          <a:xfrm rot="10800000">
            <a:off x="4803826" y="2819676"/>
            <a:ext cx="261900" cy="47130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60"/>
          <p:cNvCxnSpPr>
            <a:stCxn id="776" idx="0"/>
            <a:endCxn id="785" idx="2"/>
          </p:cNvCxnSpPr>
          <p:nvPr/>
        </p:nvCxnSpPr>
        <p:spPr>
          <a:xfrm rot="10800000">
            <a:off x="4311526" y="2819676"/>
            <a:ext cx="754200" cy="471300"/>
          </a:xfrm>
          <a:prstGeom prst="straightConnector1">
            <a:avLst/>
          </a:prstGeom>
          <a:noFill/>
          <a:ln w="9525" cap="flat" cmpd="sng">
            <a:solidFill>
              <a:schemeClr val="dk2"/>
            </a:solidFill>
            <a:prstDash val="solid"/>
            <a:round/>
            <a:headEnd type="none" w="med" len="med"/>
            <a:tailEnd type="none" w="med" len="med"/>
          </a:ln>
        </p:spPr>
      </p:cxnSp>
      <p:cxnSp>
        <p:nvCxnSpPr>
          <p:cNvPr id="809" name="Google Shape;809;p60"/>
          <p:cNvCxnSpPr>
            <a:stCxn id="775" idx="0"/>
            <a:endCxn id="786" idx="2"/>
          </p:cNvCxnSpPr>
          <p:nvPr/>
        </p:nvCxnSpPr>
        <p:spPr>
          <a:xfrm rot="10800000" flipH="1">
            <a:off x="4562775" y="2819675"/>
            <a:ext cx="240900" cy="471300"/>
          </a:xfrm>
          <a:prstGeom prst="straightConnector1">
            <a:avLst/>
          </a:prstGeom>
          <a:noFill/>
          <a:ln w="9525" cap="flat" cmpd="sng">
            <a:solidFill>
              <a:schemeClr val="dk2"/>
            </a:solidFill>
            <a:prstDash val="solid"/>
            <a:round/>
            <a:headEnd type="none" w="med" len="med"/>
            <a:tailEnd type="none" w="med" len="med"/>
          </a:ln>
        </p:spPr>
      </p:cxnSp>
      <p:cxnSp>
        <p:nvCxnSpPr>
          <p:cNvPr id="810" name="Google Shape;810;p60"/>
          <p:cNvCxnSpPr>
            <a:stCxn id="784" idx="0"/>
            <a:endCxn id="772" idx="2"/>
          </p:cNvCxnSpPr>
          <p:nvPr/>
        </p:nvCxnSpPr>
        <p:spPr>
          <a:xfrm rot="10800000">
            <a:off x="3245857" y="2294201"/>
            <a:ext cx="602100" cy="198000"/>
          </a:xfrm>
          <a:prstGeom prst="straightConnector1">
            <a:avLst/>
          </a:prstGeom>
          <a:noFill/>
          <a:ln w="9525" cap="flat" cmpd="sng">
            <a:solidFill>
              <a:schemeClr val="dk2"/>
            </a:solidFill>
            <a:prstDash val="solid"/>
            <a:round/>
            <a:headEnd type="none" w="med" len="med"/>
            <a:tailEnd type="none" w="med" len="med"/>
          </a:ln>
        </p:spPr>
      </p:cxnSp>
      <p:cxnSp>
        <p:nvCxnSpPr>
          <p:cNvPr id="811" name="Google Shape;811;p60"/>
          <p:cNvCxnSpPr>
            <a:stCxn id="784" idx="0"/>
            <a:endCxn id="788" idx="2"/>
          </p:cNvCxnSpPr>
          <p:nvPr/>
        </p:nvCxnSpPr>
        <p:spPr>
          <a:xfrm rot="10800000" flipH="1">
            <a:off x="3847957" y="2188601"/>
            <a:ext cx="260400" cy="303600"/>
          </a:xfrm>
          <a:prstGeom prst="straightConnector1">
            <a:avLst/>
          </a:prstGeom>
          <a:noFill/>
          <a:ln w="9525" cap="flat" cmpd="sng">
            <a:solidFill>
              <a:schemeClr val="dk2"/>
            </a:solidFill>
            <a:prstDash val="solid"/>
            <a:round/>
            <a:headEnd type="none" w="med" len="med"/>
            <a:tailEnd type="none" w="med" len="med"/>
          </a:ln>
        </p:spPr>
      </p:cxnSp>
      <p:cxnSp>
        <p:nvCxnSpPr>
          <p:cNvPr id="812" name="Google Shape;812;p60"/>
          <p:cNvCxnSpPr>
            <a:stCxn id="785" idx="0"/>
            <a:endCxn id="772" idx="2"/>
          </p:cNvCxnSpPr>
          <p:nvPr/>
        </p:nvCxnSpPr>
        <p:spPr>
          <a:xfrm rot="10800000">
            <a:off x="3245832" y="2294201"/>
            <a:ext cx="1065600" cy="198000"/>
          </a:xfrm>
          <a:prstGeom prst="straightConnector1">
            <a:avLst/>
          </a:prstGeom>
          <a:noFill/>
          <a:ln w="9525" cap="flat" cmpd="sng">
            <a:solidFill>
              <a:schemeClr val="dk2"/>
            </a:solidFill>
            <a:prstDash val="solid"/>
            <a:round/>
            <a:headEnd type="none" w="med" len="med"/>
            <a:tailEnd type="none" w="med" len="med"/>
          </a:ln>
        </p:spPr>
      </p:cxnSp>
      <p:cxnSp>
        <p:nvCxnSpPr>
          <p:cNvPr id="813" name="Google Shape;813;p60"/>
          <p:cNvCxnSpPr>
            <a:stCxn id="785" idx="0"/>
            <a:endCxn id="789" idx="2"/>
          </p:cNvCxnSpPr>
          <p:nvPr/>
        </p:nvCxnSpPr>
        <p:spPr>
          <a:xfrm rot="10800000" flipH="1">
            <a:off x="4311432" y="2188601"/>
            <a:ext cx="767100" cy="303600"/>
          </a:xfrm>
          <a:prstGeom prst="straightConnector1">
            <a:avLst/>
          </a:prstGeom>
          <a:noFill/>
          <a:ln w="9525" cap="flat" cmpd="sng">
            <a:solidFill>
              <a:schemeClr val="dk2"/>
            </a:solidFill>
            <a:prstDash val="solid"/>
            <a:round/>
            <a:headEnd type="none" w="med" len="med"/>
            <a:tailEnd type="none" w="med" len="med"/>
          </a:ln>
        </p:spPr>
      </p:cxnSp>
      <p:cxnSp>
        <p:nvCxnSpPr>
          <p:cNvPr id="814" name="Google Shape;814;p60"/>
          <p:cNvCxnSpPr>
            <a:stCxn id="785" idx="0"/>
            <a:endCxn id="790" idx="2"/>
          </p:cNvCxnSpPr>
          <p:nvPr/>
        </p:nvCxnSpPr>
        <p:spPr>
          <a:xfrm rot="10800000" flipH="1">
            <a:off x="4311432" y="2353001"/>
            <a:ext cx="1564200" cy="139200"/>
          </a:xfrm>
          <a:prstGeom prst="straightConnector1">
            <a:avLst/>
          </a:prstGeom>
          <a:noFill/>
          <a:ln w="9525" cap="flat" cmpd="sng">
            <a:solidFill>
              <a:schemeClr val="dk2"/>
            </a:solidFill>
            <a:prstDash val="solid"/>
            <a:round/>
            <a:headEnd type="none" w="med" len="med"/>
            <a:tailEnd type="none" w="med" len="med"/>
          </a:ln>
        </p:spPr>
      </p:cxnSp>
      <p:cxnSp>
        <p:nvCxnSpPr>
          <p:cNvPr id="815" name="Google Shape;815;p60"/>
          <p:cNvCxnSpPr>
            <a:stCxn id="787" idx="0"/>
            <a:endCxn id="789" idx="2"/>
          </p:cNvCxnSpPr>
          <p:nvPr/>
        </p:nvCxnSpPr>
        <p:spPr>
          <a:xfrm rot="10800000">
            <a:off x="5078532" y="2188601"/>
            <a:ext cx="217500" cy="303600"/>
          </a:xfrm>
          <a:prstGeom prst="straightConnector1">
            <a:avLst/>
          </a:prstGeom>
          <a:noFill/>
          <a:ln w="9525" cap="flat" cmpd="sng">
            <a:solidFill>
              <a:schemeClr val="dk2"/>
            </a:solidFill>
            <a:prstDash val="solid"/>
            <a:round/>
            <a:headEnd type="none" w="med" len="med"/>
            <a:tailEnd type="none" w="med" len="med"/>
          </a:ln>
        </p:spPr>
      </p:cxnSp>
      <p:cxnSp>
        <p:nvCxnSpPr>
          <p:cNvPr id="816" name="Google Shape;816;p60"/>
          <p:cNvCxnSpPr>
            <a:stCxn id="786" idx="0"/>
            <a:endCxn id="788" idx="2"/>
          </p:cNvCxnSpPr>
          <p:nvPr/>
        </p:nvCxnSpPr>
        <p:spPr>
          <a:xfrm rot="10800000">
            <a:off x="4108332" y="2188601"/>
            <a:ext cx="695400" cy="303600"/>
          </a:xfrm>
          <a:prstGeom prst="straightConnector1">
            <a:avLst/>
          </a:prstGeom>
          <a:noFill/>
          <a:ln w="9525" cap="flat" cmpd="sng">
            <a:solidFill>
              <a:schemeClr val="dk2"/>
            </a:solidFill>
            <a:prstDash val="solid"/>
            <a:round/>
            <a:headEnd type="none" w="med" len="med"/>
            <a:tailEnd type="none" w="med" len="med"/>
          </a:ln>
        </p:spPr>
      </p:cxnSp>
      <p:pic>
        <p:nvPicPr>
          <p:cNvPr id="817" name="Google Shape;817;p60"/>
          <p:cNvPicPr preferRelativeResize="0"/>
          <p:nvPr/>
        </p:nvPicPr>
        <p:blipFill>
          <a:blip r:embed="rId10">
            <a:alphaModFix/>
          </a:blip>
          <a:stretch>
            <a:fillRect/>
          </a:stretch>
        </p:blipFill>
        <p:spPr>
          <a:xfrm flipH="1">
            <a:off x="3114925" y="972715"/>
            <a:ext cx="261900" cy="654750"/>
          </a:xfrm>
          <a:prstGeom prst="rect">
            <a:avLst/>
          </a:prstGeom>
          <a:noFill/>
          <a:ln>
            <a:noFill/>
          </a:ln>
        </p:spPr>
      </p:pic>
      <p:pic>
        <p:nvPicPr>
          <p:cNvPr id="818" name="Google Shape;818;p60"/>
          <p:cNvPicPr preferRelativeResize="0"/>
          <p:nvPr/>
        </p:nvPicPr>
        <p:blipFill>
          <a:blip r:embed="rId10">
            <a:alphaModFix/>
          </a:blip>
          <a:stretch>
            <a:fillRect/>
          </a:stretch>
        </p:blipFill>
        <p:spPr>
          <a:xfrm flipH="1">
            <a:off x="4946473" y="877140"/>
            <a:ext cx="261900" cy="654750"/>
          </a:xfrm>
          <a:prstGeom prst="rect">
            <a:avLst/>
          </a:prstGeom>
          <a:noFill/>
          <a:ln>
            <a:noFill/>
          </a:ln>
        </p:spPr>
      </p:pic>
      <p:pic>
        <p:nvPicPr>
          <p:cNvPr id="819" name="Google Shape;819;p60"/>
          <p:cNvPicPr preferRelativeResize="0"/>
          <p:nvPr/>
        </p:nvPicPr>
        <p:blipFill>
          <a:blip r:embed="rId11">
            <a:alphaModFix/>
          </a:blip>
          <a:stretch>
            <a:fillRect/>
          </a:stretch>
        </p:blipFill>
        <p:spPr>
          <a:xfrm>
            <a:off x="3944526" y="931478"/>
            <a:ext cx="327500" cy="659220"/>
          </a:xfrm>
          <a:prstGeom prst="rect">
            <a:avLst/>
          </a:prstGeom>
          <a:noFill/>
          <a:ln>
            <a:noFill/>
          </a:ln>
        </p:spPr>
      </p:pic>
      <p:pic>
        <p:nvPicPr>
          <p:cNvPr id="820" name="Google Shape;820;p60"/>
          <p:cNvPicPr preferRelativeResize="0"/>
          <p:nvPr/>
        </p:nvPicPr>
        <p:blipFill>
          <a:blip r:embed="rId11">
            <a:alphaModFix/>
          </a:blip>
          <a:stretch>
            <a:fillRect/>
          </a:stretch>
        </p:blipFill>
        <p:spPr>
          <a:xfrm>
            <a:off x="5711751" y="970490"/>
            <a:ext cx="327500" cy="659220"/>
          </a:xfrm>
          <a:prstGeom prst="rect">
            <a:avLst/>
          </a:prstGeom>
          <a:noFill/>
          <a:ln>
            <a:noFill/>
          </a:ln>
        </p:spPr>
      </p:pic>
      <p:cxnSp>
        <p:nvCxnSpPr>
          <p:cNvPr id="821" name="Google Shape;821;p60"/>
          <p:cNvCxnSpPr>
            <a:stCxn id="817" idx="2"/>
            <a:endCxn id="772" idx="0"/>
          </p:cNvCxnSpPr>
          <p:nvPr/>
        </p:nvCxnSpPr>
        <p:spPr>
          <a:xfrm>
            <a:off x="3245875" y="1627466"/>
            <a:ext cx="0" cy="174600"/>
          </a:xfrm>
          <a:prstGeom prst="straightConnector1">
            <a:avLst/>
          </a:prstGeom>
          <a:noFill/>
          <a:ln w="9525" cap="flat" cmpd="sng">
            <a:solidFill>
              <a:schemeClr val="dk2"/>
            </a:solidFill>
            <a:prstDash val="solid"/>
            <a:round/>
            <a:headEnd type="none" w="med" len="med"/>
            <a:tailEnd type="none" w="med" len="med"/>
          </a:ln>
        </p:spPr>
      </p:cxnSp>
      <p:cxnSp>
        <p:nvCxnSpPr>
          <p:cNvPr id="822" name="Google Shape;822;p60"/>
          <p:cNvCxnSpPr>
            <a:stCxn id="819" idx="2"/>
            <a:endCxn id="788" idx="0"/>
          </p:cNvCxnSpPr>
          <p:nvPr/>
        </p:nvCxnSpPr>
        <p:spPr>
          <a:xfrm>
            <a:off x="4108276" y="1590698"/>
            <a:ext cx="0" cy="105600"/>
          </a:xfrm>
          <a:prstGeom prst="straightConnector1">
            <a:avLst/>
          </a:prstGeom>
          <a:noFill/>
          <a:ln w="9525" cap="flat" cmpd="sng">
            <a:solidFill>
              <a:schemeClr val="dk2"/>
            </a:solidFill>
            <a:prstDash val="solid"/>
            <a:round/>
            <a:headEnd type="none" w="med" len="med"/>
            <a:tailEnd type="none" w="med" len="med"/>
          </a:ln>
        </p:spPr>
      </p:cxnSp>
      <p:cxnSp>
        <p:nvCxnSpPr>
          <p:cNvPr id="823" name="Google Shape;823;p60"/>
          <p:cNvCxnSpPr>
            <a:stCxn id="818" idx="2"/>
            <a:endCxn id="789" idx="0"/>
          </p:cNvCxnSpPr>
          <p:nvPr/>
        </p:nvCxnSpPr>
        <p:spPr>
          <a:xfrm>
            <a:off x="5077423" y="1531891"/>
            <a:ext cx="900" cy="164400"/>
          </a:xfrm>
          <a:prstGeom prst="straightConnector1">
            <a:avLst/>
          </a:prstGeom>
          <a:noFill/>
          <a:ln w="9525" cap="flat" cmpd="sng">
            <a:solidFill>
              <a:schemeClr val="dk2"/>
            </a:solidFill>
            <a:prstDash val="solid"/>
            <a:round/>
            <a:headEnd type="none" w="med" len="med"/>
            <a:tailEnd type="none" w="med" len="med"/>
          </a:ln>
        </p:spPr>
      </p:cxnSp>
      <p:cxnSp>
        <p:nvCxnSpPr>
          <p:cNvPr id="824" name="Google Shape;824;p60"/>
          <p:cNvCxnSpPr>
            <a:stCxn id="820" idx="2"/>
            <a:endCxn id="790" idx="0"/>
          </p:cNvCxnSpPr>
          <p:nvPr/>
        </p:nvCxnSpPr>
        <p:spPr>
          <a:xfrm>
            <a:off x="5875501" y="1629711"/>
            <a:ext cx="0" cy="231000"/>
          </a:xfrm>
          <a:prstGeom prst="straightConnector1">
            <a:avLst/>
          </a:prstGeom>
          <a:noFill/>
          <a:ln w="9525" cap="flat" cmpd="sng">
            <a:solidFill>
              <a:schemeClr val="dk2"/>
            </a:solidFill>
            <a:prstDash val="solid"/>
            <a:round/>
            <a:headEnd type="none" w="med" len="med"/>
            <a:tailEnd type="none" w="med" len="med"/>
          </a:ln>
        </p:spPr>
      </p:cxnSp>
      <p:sp>
        <p:nvSpPr>
          <p:cNvPr id="825" name="Google Shape;825;p60"/>
          <p:cNvSpPr txBox="1"/>
          <p:nvPr/>
        </p:nvSpPr>
        <p:spPr>
          <a:xfrm>
            <a:off x="5669848" y="1414009"/>
            <a:ext cx="1382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chemeClr val="lt2"/>
                </a:solidFill>
                <a:latin typeface="Lato"/>
                <a:ea typeface="Lato"/>
                <a:cs typeface="Lato"/>
                <a:sym typeface="Lato"/>
              </a:rPr>
              <a:t>Sur Site</a:t>
            </a:r>
            <a:endParaRPr b="1">
              <a:solidFill>
                <a:schemeClr val="lt2"/>
              </a:solidFill>
              <a:latin typeface="Lato"/>
              <a:ea typeface="Lato"/>
              <a:cs typeface="Lato"/>
              <a:sym typeface="Lato"/>
            </a:endParaRPr>
          </a:p>
        </p:txBody>
      </p:sp>
      <p:sp>
        <p:nvSpPr>
          <p:cNvPr id="826" name="Google Shape;826;p60"/>
          <p:cNvSpPr/>
          <p:nvPr/>
        </p:nvSpPr>
        <p:spPr>
          <a:xfrm>
            <a:off x="2302175" y="3082750"/>
            <a:ext cx="4406400" cy="1970400"/>
          </a:xfrm>
          <a:prstGeom prst="roundRect">
            <a:avLst>
              <a:gd name="adj" fmla="val 16667"/>
            </a:avLst>
          </a:prstGeom>
          <a:noFill/>
          <a:ln w="28575" cap="flat" cmpd="sng">
            <a:solidFill>
              <a:schemeClr val="accent6"/>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0"/>
          <p:cNvSpPr txBox="1"/>
          <p:nvPr/>
        </p:nvSpPr>
        <p:spPr>
          <a:xfrm>
            <a:off x="5404923" y="3193149"/>
            <a:ext cx="1382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chemeClr val="accent6"/>
                </a:solidFill>
                <a:latin typeface="Lato"/>
                <a:ea typeface="Lato"/>
                <a:cs typeface="Lato"/>
                <a:sym typeface="Lato"/>
              </a:rPr>
              <a:t>Dans le Cloud</a:t>
            </a:r>
            <a:endParaRPr b="1">
              <a:solidFill>
                <a:schemeClr val="accent6"/>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6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Qu’est ce qu’un SaaS ?</a:t>
            </a:r>
            <a:endParaRPr/>
          </a:p>
        </p:txBody>
      </p:sp>
      <p:pic>
        <p:nvPicPr>
          <p:cNvPr id="833" name="Google Shape;833;p61"/>
          <p:cNvPicPr preferRelativeResize="0"/>
          <p:nvPr/>
        </p:nvPicPr>
        <p:blipFill>
          <a:blip r:embed="rId3">
            <a:alphaModFix/>
          </a:blip>
          <a:stretch>
            <a:fillRect/>
          </a:stretch>
        </p:blipFill>
        <p:spPr>
          <a:xfrm>
            <a:off x="184421" y="1547050"/>
            <a:ext cx="1482550" cy="3455801"/>
          </a:xfrm>
          <a:prstGeom prst="rect">
            <a:avLst/>
          </a:prstGeom>
          <a:noFill/>
          <a:ln>
            <a:noFill/>
          </a:ln>
        </p:spPr>
      </p:pic>
      <p:pic>
        <p:nvPicPr>
          <p:cNvPr id="834" name="Google Shape;834;p61"/>
          <p:cNvPicPr preferRelativeResize="0"/>
          <p:nvPr/>
        </p:nvPicPr>
        <p:blipFill>
          <a:blip r:embed="rId4">
            <a:alphaModFix/>
          </a:blip>
          <a:stretch>
            <a:fillRect/>
          </a:stretch>
        </p:blipFill>
        <p:spPr>
          <a:xfrm>
            <a:off x="2999737" y="1802050"/>
            <a:ext cx="492300" cy="492300"/>
          </a:xfrm>
          <a:prstGeom prst="rect">
            <a:avLst/>
          </a:prstGeom>
          <a:noFill/>
          <a:ln>
            <a:noFill/>
          </a:ln>
        </p:spPr>
      </p:pic>
      <p:pic>
        <p:nvPicPr>
          <p:cNvPr id="835" name="Google Shape;835;p61"/>
          <p:cNvPicPr preferRelativeResize="0"/>
          <p:nvPr/>
        </p:nvPicPr>
        <p:blipFill>
          <a:blip r:embed="rId5">
            <a:alphaModFix/>
          </a:blip>
          <a:stretch>
            <a:fillRect/>
          </a:stretch>
        </p:blipFill>
        <p:spPr>
          <a:xfrm>
            <a:off x="3706513" y="4647101"/>
            <a:ext cx="368514" cy="327500"/>
          </a:xfrm>
          <a:prstGeom prst="rect">
            <a:avLst/>
          </a:prstGeom>
          <a:noFill/>
          <a:ln>
            <a:noFill/>
          </a:ln>
        </p:spPr>
      </p:pic>
      <p:pic>
        <p:nvPicPr>
          <p:cNvPr id="836" name="Google Shape;836;p61"/>
          <p:cNvPicPr preferRelativeResize="0"/>
          <p:nvPr/>
        </p:nvPicPr>
        <p:blipFill>
          <a:blip r:embed="rId6">
            <a:alphaModFix/>
          </a:blip>
          <a:stretch>
            <a:fillRect/>
          </a:stretch>
        </p:blipFill>
        <p:spPr>
          <a:xfrm>
            <a:off x="3914525" y="3292094"/>
            <a:ext cx="327501" cy="325252"/>
          </a:xfrm>
          <a:prstGeom prst="rect">
            <a:avLst/>
          </a:prstGeom>
          <a:noFill/>
          <a:ln>
            <a:noFill/>
          </a:ln>
        </p:spPr>
      </p:pic>
      <p:pic>
        <p:nvPicPr>
          <p:cNvPr id="837" name="Google Shape;837;p61"/>
          <p:cNvPicPr preferRelativeResize="0"/>
          <p:nvPr/>
        </p:nvPicPr>
        <p:blipFill>
          <a:blip r:embed="rId7">
            <a:alphaModFix/>
          </a:blip>
          <a:stretch>
            <a:fillRect/>
          </a:stretch>
        </p:blipFill>
        <p:spPr>
          <a:xfrm>
            <a:off x="4399025" y="3290975"/>
            <a:ext cx="327501" cy="327501"/>
          </a:xfrm>
          <a:prstGeom prst="rect">
            <a:avLst/>
          </a:prstGeom>
          <a:noFill/>
          <a:ln>
            <a:noFill/>
          </a:ln>
        </p:spPr>
      </p:pic>
      <p:pic>
        <p:nvPicPr>
          <p:cNvPr id="838" name="Google Shape;838;p61"/>
          <p:cNvPicPr preferRelativeResize="0"/>
          <p:nvPr/>
        </p:nvPicPr>
        <p:blipFill>
          <a:blip r:embed="rId8">
            <a:alphaModFix/>
          </a:blip>
          <a:stretch>
            <a:fillRect/>
          </a:stretch>
        </p:blipFill>
        <p:spPr>
          <a:xfrm>
            <a:off x="4901976" y="3290976"/>
            <a:ext cx="327501" cy="327501"/>
          </a:xfrm>
          <a:prstGeom prst="rect">
            <a:avLst/>
          </a:prstGeom>
          <a:noFill/>
          <a:ln>
            <a:noFill/>
          </a:ln>
        </p:spPr>
      </p:pic>
      <p:pic>
        <p:nvPicPr>
          <p:cNvPr id="839" name="Google Shape;839;p61"/>
          <p:cNvPicPr preferRelativeResize="0"/>
          <p:nvPr/>
        </p:nvPicPr>
        <p:blipFill>
          <a:blip r:embed="rId9">
            <a:alphaModFix/>
          </a:blip>
          <a:stretch>
            <a:fillRect/>
          </a:stretch>
        </p:blipFill>
        <p:spPr>
          <a:xfrm>
            <a:off x="4079701" y="3966804"/>
            <a:ext cx="492300" cy="503959"/>
          </a:xfrm>
          <a:prstGeom prst="rect">
            <a:avLst/>
          </a:prstGeom>
          <a:noFill/>
          <a:ln>
            <a:noFill/>
          </a:ln>
        </p:spPr>
      </p:pic>
      <p:pic>
        <p:nvPicPr>
          <p:cNvPr id="840" name="Google Shape;840;p61"/>
          <p:cNvPicPr preferRelativeResize="0"/>
          <p:nvPr/>
        </p:nvPicPr>
        <p:blipFill>
          <a:blip r:embed="rId9">
            <a:alphaModFix/>
          </a:blip>
          <a:stretch>
            <a:fillRect/>
          </a:stretch>
        </p:blipFill>
        <p:spPr>
          <a:xfrm>
            <a:off x="3587401" y="3966804"/>
            <a:ext cx="492300" cy="503959"/>
          </a:xfrm>
          <a:prstGeom prst="rect">
            <a:avLst/>
          </a:prstGeom>
          <a:noFill/>
          <a:ln>
            <a:noFill/>
          </a:ln>
        </p:spPr>
      </p:pic>
      <p:pic>
        <p:nvPicPr>
          <p:cNvPr id="841" name="Google Shape;841;p61"/>
          <p:cNvPicPr preferRelativeResize="0"/>
          <p:nvPr/>
        </p:nvPicPr>
        <p:blipFill>
          <a:blip r:embed="rId9">
            <a:alphaModFix/>
          </a:blip>
          <a:stretch>
            <a:fillRect/>
          </a:stretch>
        </p:blipFill>
        <p:spPr>
          <a:xfrm>
            <a:off x="4572001" y="3966804"/>
            <a:ext cx="492300" cy="503959"/>
          </a:xfrm>
          <a:prstGeom prst="rect">
            <a:avLst/>
          </a:prstGeom>
          <a:noFill/>
          <a:ln>
            <a:noFill/>
          </a:ln>
        </p:spPr>
      </p:pic>
      <p:pic>
        <p:nvPicPr>
          <p:cNvPr id="842" name="Google Shape;842;p61"/>
          <p:cNvPicPr preferRelativeResize="0"/>
          <p:nvPr/>
        </p:nvPicPr>
        <p:blipFill>
          <a:blip r:embed="rId9">
            <a:alphaModFix/>
          </a:blip>
          <a:stretch>
            <a:fillRect/>
          </a:stretch>
        </p:blipFill>
        <p:spPr>
          <a:xfrm>
            <a:off x="5064301" y="3966804"/>
            <a:ext cx="492300" cy="503959"/>
          </a:xfrm>
          <a:prstGeom prst="rect">
            <a:avLst/>
          </a:prstGeom>
          <a:noFill/>
          <a:ln>
            <a:noFill/>
          </a:ln>
        </p:spPr>
      </p:pic>
      <p:pic>
        <p:nvPicPr>
          <p:cNvPr id="843" name="Google Shape;843;p61"/>
          <p:cNvPicPr preferRelativeResize="0"/>
          <p:nvPr/>
        </p:nvPicPr>
        <p:blipFill>
          <a:blip r:embed="rId5">
            <a:alphaModFix/>
          </a:blip>
          <a:stretch>
            <a:fillRect/>
          </a:stretch>
        </p:blipFill>
        <p:spPr>
          <a:xfrm>
            <a:off x="4169988" y="4647101"/>
            <a:ext cx="368514" cy="327500"/>
          </a:xfrm>
          <a:prstGeom prst="rect">
            <a:avLst/>
          </a:prstGeom>
          <a:noFill/>
          <a:ln>
            <a:noFill/>
          </a:ln>
        </p:spPr>
      </p:pic>
      <p:pic>
        <p:nvPicPr>
          <p:cNvPr id="844" name="Google Shape;844;p61"/>
          <p:cNvPicPr preferRelativeResize="0"/>
          <p:nvPr/>
        </p:nvPicPr>
        <p:blipFill>
          <a:blip r:embed="rId5">
            <a:alphaModFix/>
          </a:blip>
          <a:stretch>
            <a:fillRect/>
          </a:stretch>
        </p:blipFill>
        <p:spPr>
          <a:xfrm>
            <a:off x="4662288" y="4647101"/>
            <a:ext cx="368514" cy="327500"/>
          </a:xfrm>
          <a:prstGeom prst="rect">
            <a:avLst/>
          </a:prstGeom>
          <a:noFill/>
          <a:ln>
            <a:noFill/>
          </a:ln>
        </p:spPr>
      </p:pic>
      <p:pic>
        <p:nvPicPr>
          <p:cNvPr id="845" name="Google Shape;845;p61"/>
          <p:cNvPicPr preferRelativeResize="0"/>
          <p:nvPr/>
        </p:nvPicPr>
        <p:blipFill>
          <a:blip r:embed="rId5">
            <a:alphaModFix/>
          </a:blip>
          <a:stretch>
            <a:fillRect/>
          </a:stretch>
        </p:blipFill>
        <p:spPr>
          <a:xfrm>
            <a:off x="5154588" y="4647101"/>
            <a:ext cx="368514" cy="327500"/>
          </a:xfrm>
          <a:prstGeom prst="rect">
            <a:avLst/>
          </a:prstGeom>
          <a:noFill/>
          <a:ln>
            <a:noFill/>
          </a:ln>
        </p:spPr>
      </p:pic>
      <p:pic>
        <p:nvPicPr>
          <p:cNvPr id="846" name="Google Shape;846;p61"/>
          <p:cNvPicPr preferRelativeResize="0"/>
          <p:nvPr/>
        </p:nvPicPr>
        <p:blipFill>
          <a:blip r:embed="rId5">
            <a:alphaModFix/>
          </a:blip>
          <a:stretch>
            <a:fillRect/>
          </a:stretch>
        </p:blipFill>
        <p:spPr>
          <a:xfrm>
            <a:off x="3663700" y="2492201"/>
            <a:ext cx="368514" cy="327500"/>
          </a:xfrm>
          <a:prstGeom prst="rect">
            <a:avLst/>
          </a:prstGeom>
          <a:noFill/>
          <a:ln>
            <a:noFill/>
          </a:ln>
        </p:spPr>
      </p:pic>
      <p:pic>
        <p:nvPicPr>
          <p:cNvPr id="847" name="Google Shape;847;p61"/>
          <p:cNvPicPr preferRelativeResize="0"/>
          <p:nvPr/>
        </p:nvPicPr>
        <p:blipFill>
          <a:blip r:embed="rId5">
            <a:alphaModFix/>
          </a:blip>
          <a:stretch>
            <a:fillRect/>
          </a:stretch>
        </p:blipFill>
        <p:spPr>
          <a:xfrm>
            <a:off x="4127175" y="2492201"/>
            <a:ext cx="368514" cy="327500"/>
          </a:xfrm>
          <a:prstGeom prst="rect">
            <a:avLst/>
          </a:prstGeom>
          <a:noFill/>
          <a:ln>
            <a:noFill/>
          </a:ln>
        </p:spPr>
      </p:pic>
      <p:pic>
        <p:nvPicPr>
          <p:cNvPr id="848" name="Google Shape;848;p61"/>
          <p:cNvPicPr preferRelativeResize="0"/>
          <p:nvPr/>
        </p:nvPicPr>
        <p:blipFill>
          <a:blip r:embed="rId5">
            <a:alphaModFix/>
          </a:blip>
          <a:stretch>
            <a:fillRect/>
          </a:stretch>
        </p:blipFill>
        <p:spPr>
          <a:xfrm>
            <a:off x="4619475" y="2492201"/>
            <a:ext cx="368514" cy="327500"/>
          </a:xfrm>
          <a:prstGeom prst="rect">
            <a:avLst/>
          </a:prstGeom>
          <a:noFill/>
          <a:ln>
            <a:noFill/>
          </a:ln>
        </p:spPr>
      </p:pic>
      <p:pic>
        <p:nvPicPr>
          <p:cNvPr id="849" name="Google Shape;849;p61"/>
          <p:cNvPicPr preferRelativeResize="0"/>
          <p:nvPr/>
        </p:nvPicPr>
        <p:blipFill>
          <a:blip r:embed="rId5">
            <a:alphaModFix/>
          </a:blip>
          <a:stretch>
            <a:fillRect/>
          </a:stretch>
        </p:blipFill>
        <p:spPr>
          <a:xfrm>
            <a:off x="5111775" y="2492201"/>
            <a:ext cx="368514" cy="327500"/>
          </a:xfrm>
          <a:prstGeom prst="rect">
            <a:avLst/>
          </a:prstGeom>
          <a:noFill/>
          <a:ln>
            <a:noFill/>
          </a:ln>
        </p:spPr>
      </p:pic>
      <p:pic>
        <p:nvPicPr>
          <p:cNvPr id="850" name="Google Shape;850;p61"/>
          <p:cNvPicPr preferRelativeResize="0"/>
          <p:nvPr/>
        </p:nvPicPr>
        <p:blipFill>
          <a:blip r:embed="rId4">
            <a:alphaModFix/>
          </a:blip>
          <a:stretch>
            <a:fillRect/>
          </a:stretch>
        </p:blipFill>
        <p:spPr>
          <a:xfrm>
            <a:off x="3862137" y="1696300"/>
            <a:ext cx="492300" cy="492300"/>
          </a:xfrm>
          <a:prstGeom prst="rect">
            <a:avLst/>
          </a:prstGeom>
          <a:noFill/>
          <a:ln>
            <a:noFill/>
          </a:ln>
        </p:spPr>
      </p:pic>
      <p:pic>
        <p:nvPicPr>
          <p:cNvPr id="851" name="Google Shape;851;p61"/>
          <p:cNvPicPr preferRelativeResize="0"/>
          <p:nvPr/>
        </p:nvPicPr>
        <p:blipFill>
          <a:blip r:embed="rId4">
            <a:alphaModFix/>
          </a:blip>
          <a:stretch>
            <a:fillRect/>
          </a:stretch>
        </p:blipFill>
        <p:spPr>
          <a:xfrm>
            <a:off x="4832312" y="1696300"/>
            <a:ext cx="492300" cy="492300"/>
          </a:xfrm>
          <a:prstGeom prst="rect">
            <a:avLst/>
          </a:prstGeom>
          <a:noFill/>
          <a:ln>
            <a:noFill/>
          </a:ln>
        </p:spPr>
      </p:pic>
      <p:pic>
        <p:nvPicPr>
          <p:cNvPr id="852" name="Google Shape;852;p61"/>
          <p:cNvPicPr preferRelativeResize="0"/>
          <p:nvPr/>
        </p:nvPicPr>
        <p:blipFill>
          <a:blip r:embed="rId4">
            <a:alphaModFix/>
          </a:blip>
          <a:stretch>
            <a:fillRect/>
          </a:stretch>
        </p:blipFill>
        <p:spPr>
          <a:xfrm>
            <a:off x="5629362" y="1860700"/>
            <a:ext cx="492300" cy="492300"/>
          </a:xfrm>
          <a:prstGeom prst="rect">
            <a:avLst/>
          </a:prstGeom>
          <a:noFill/>
          <a:ln>
            <a:noFill/>
          </a:ln>
        </p:spPr>
      </p:pic>
      <p:cxnSp>
        <p:nvCxnSpPr>
          <p:cNvPr id="853" name="Google Shape;853;p61"/>
          <p:cNvCxnSpPr>
            <a:stCxn id="835" idx="0"/>
            <a:endCxn id="839" idx="2"/>
          </p:cNvCxnSpPr>
          <p:nvPr/>
        </p:nvCxnSpPr>
        <p:spPr>
          <a:xfrm rot="10800000" flipH="1">
            <a:off x="3890770" y="4470701"/>
            <a:ext cx="435000" cy="176400"/>
          </a:xfrm>
          <a:prstGeom prst="straightConnector1">
            <a:avLst/>
          </a:prstGeom>
          <a:noFill/>
          <a:ln w="9525" cap="flat" cmpd="sng">
            <a:solidFill>
              <a:schemeClr val="dk2"/>
            </a:solidFill>
            <a:prstDash val="solid"/>
            <a:round/>
            <a:headEnd type="none" w="med" len="med"/>
            <a:tailEnd type="none" w="med" len="med"/>
          </a:ln>
        </p:spPr>
      </p:cxnSp>
      <p:cxnSp>
        <p:nvCxnSpPr>
          <p:cNvPr id="854" name="Google Shape;854;p61"/>
          <p:cNvCxnSpPr>
            <a:stCxn id="843" idx="0"/>
            <a:endCxn id="840" idx="2"/>
          </p:cNvCxnSpPr>
          <p:nvPr/>
        </p:nvCxnSpPr>
        <p:spPr>
          <a:xfrm rot="10800000">
            <a:off x="38334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855" name="Google Shape;855;p61"/>
          <p:cNvCxnSpPr>
            <a:stCxn id="844" idx="0"/>
            <a:endCxn id="842" idx="2"/>
          </p:cNvCxnSpPr>
          <p:nvPr/>
        </p:nvCxnSpPr>
        <p:spPr>
          <a:xfrm rot="10800000" flipH="1">
            <a:off x="4846545" y="4470701"/>
            <a:ext cx="463800" cy="176400"/>
          </a:xfrm>
          <a:prstGeom prst="straightConnector1">
            <a:avLst/>
          </a:prstGeom>
          <a:noFill/>
          <a:ln w="9525" cap="flat" cmpd="sng">
            <a:solidFill>
              <a:schemeClr val="dk2"/>
            </a:solidFill>
            <a:prstDash val="solid"/>
            <a:round/>
            <a:headEnd type="none" w="med" len="med"/>
            <a:tailEnd type="none" w="med" len="med"/>
          </a:ln>
        </p:spPr>
      </p:cxnSp>
      <p:cxnSp>
        <p:nvCxnSpPr>
          <p:cNvPr id="856" name="Google Shape;856;p61"/>
          <p:cNvCxnSpPr>
            <a:stCxn id="844" idx="0"/>
            <a:endCxn id="840" idx="2"/>
          </p:cNvCxnSpPr>
          <p:nvPr/>
        </p:nvCxnSpPr>
        <p:spPr>
          <a:xfrm rot="10800000">
            <a:off x="3833445" y="4470701"/>
            <a:ext cx="1013100" cy="176400"/>
          </a:xfrm>
          <a:prstGeom prst="straightConnector1">
            <a:avLst/>
          </a:prstGeom>
          <a:noFill/>
          <a:ln w="9525" cap="flat" cmpd="sng">
            <a:solidFill>
              <a:schemeClr val="dk2"/>
            </a:solidFill>
            <a:prstDash val="solid"/>
            <a:round/>
            <a:headEnd type="none" w="med" len="med"/>
            <a:tailEnd type="none" w="med" len="med"/>
          </a:ln>
        </p:spPr>
      </p:cxnSp>
      <p:cxnSp>
        <p:nvCxnSpPr>
          <p:cNvPr id="857" name="Google Shape;857;p61"/>
          <p:cNvCxnSpPr>
            <a:stCxn id="844" idx="0"/>
            <a:endCxn id="839" idx="2"/>
          </p:cNvCxnSpPr>
          <p:nvPr/>
        </p:nvCxnSpPr>
        <p:spPr>
          <a:xfrm rot="10800000">
            <a:off x="43257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858" name="Google Shape;858;p61"/>
          <p:cNvCxnSpPr>
            <a:stCxn id="844" idx="0"/>
            <a:endCxn id="841" idx="2"/>
          </p:cNvCxnSpPr>
          <p:nvPr/>
        </p:nvCxnSpPr>
        <p:spPr>
          <a:xfrm rot="10800000">
            <a:off x="4818045" y="4470701"/>
            <a:ext cx="28500" cy="176400"/>
          </a:xfrm>
          <a:prstGeom prst="straightConnector1">
            <a:avLst/>
          </a:prstGeom>
          <a:noFill/>
          <a:ln w="9525" cap="flat" cmpd="sng">
            <a:solidFill>
              <a:schemeClr val="dk2"/>
            </a:solidFill>
            <a:prstDash val="solid"/>
            <a:round/>
            <a:headEnd type="none" w="med" len="med"/>
            <a:tailEnd type="none" w="med" len="med"/>
          </a:ln>
        </p:spPr>
      </p:cxnSp>
      <p:cxnSp>
        <p:nvCxnSpPr>
          <p:cNvPr id="859" name="Google Shape;859;p61"/>
          <p:cNvCxnSpPr>
            <a:stCxn id="845" idx="0"/>
            <a:endCxn id="841" idx="2"/>
          </p:cNvCxnSpPr>
          <p:nvPr/>
        </p:nvCxnSpPr>
        <p:spPr>
          <a:xfrm rot="10800000">
            <a:off x="4818045" y="4470701"/>
            <a:ext cx="520800" cy="176400"/>
          </a:xfrm>
          <a:prstGeom prst="straightConnector1">
            <a:avLst/>
          </a:prstGeom>
          <a:noFill/>
          <a:ln w="9525" cap="flat" cmpd="sng">
            <a:solidFill>
              <a:schemeClr val="dk2"/>
            </a:solidFill>
            <a:prstDash val="solid"/>
            <a:round/>
            <a:headEnd type="none" w="med" len="med"/>
            <a:tailEnd type="none" w="med" len="med"/>
          </a:ln>
        </p:spPr>
      </p:cxnSp>
      <p:cxnSp>
        <p:nvCxnSpPr>
          <p:cNvPr id="860" name="Google Shape;860;p61"/>
          <p:cNvCxnSpPr>
            <a:stCxn id="845" idx="0"/>
            <a:endCxn id="842" idx="2"/>
          </p:cNvCxnSpPr>
          <p:nvPr/>
        </p:nvCxnSpPr>
        <p:spPr>
          <a:xfrm rot="10800000">
            <a:off x="5310345" y="4470701"/>
            <a:ext cx="28500" cy="176400"/>
          </a:xfrm>
          <a:prstGeom prst="straightConnector1">
            <a:avLst/>
          </a:prstGeom>
          <a:noFill/>
          <a:ln w="9525" cap="flat" cmpd="sng">
            <a:solidFill>
              <a:schemeClr val="dk2"/>
            </a:solidFill>
            <a:prstDash val="solid"/>
            <a:round/>
            <a:headEnd type="none" w="med" len="med"/>
            <a:tailEnd type="none" w="med" len="med"/>
          </a:ln>
        </p:spPr>
      </p:cxnSp>
      <p:cxnSp>
        <p:nvCxnSpPr>
          <p:cNvPr id="861" name="Google Shape;861;p61"/>
          <p:cNvCxnSpPr>
            <a:stCxn id="843" idx="0"/>
            <a:endCxn id="842" idx="2"/>
          </p:cNvCxnSpPr>
          <p:nvPr/>
        </p:nvCxnSpPr>
        <p:spPr>
          <a:xfrm rot="10800000" flipH="1">
            <a:off x="4354245" y="4470701"/>
            <a:ext cx="956100" cy="176400"/>
          </a:xfrm>
          <a:prstGeom prst="straightConnector1">
            <a:avLst/>
          </a:prstGeom>
          <a:noFill/>
          <a:ln w="9525" cap="flat" cmpd="sng">
            <a:solidFill>
              <a:schemeClr val="dk2"/>
            </a:solidFill>
            <a:prstDash val="solid"/>
            <a:round/>
            <a:headEnd type="none" w="med" len="med"/>
            <a:tailEnd type="none" w="med" len="med"/>
          </a:ln>
        </p:spPr>
      </p:cxnSp>
      <p:cxnSp>
        <p:nvCxnSpPr>
          <p:cNvPr id="862" name="Google Shape;862;p61"/>
          <p:cNvCxnSpPr>
            <a:stCxn id="840" idx="0"/>
            <a:endCxn id="836" idx="2"/>
          </p:cNvCxnSpPr>
          <p:nvPr/>
        </p:nvCxnSpPr>
        <p:spPr>
          <a:xfrm rot="10800000" flipH="1">
            <a:off x="3833550" y="3617304"/>
            <a:ext cx="244800" cy="349500"/>
          </a:xfrm>
          <a:prstGeom prst="straightConnector1">
            <a:avLst/>
          </a:prstGeom>
          <a:noFill/>
          <a:ln w="9525" cap="flat" cmpd="sng">
            <a:solidFill>
              <a:schemeClr val="dk2"/>
            </a:solidFill>
            <a:prstDash val="solid"/>
            <a:round/>
            <a:headEnd type="none" w="med" len="med"/>
            <a:tailEnd type="none" w="med" len="med"/>
          </a:ln>
        </p:spPr>
      </p:cxnSp>
      <p:cxnSp>
        <p:nvCxnSpPr>
          <p:cNvPr id="863" name="Google Shape;863;p61"/>
          <p:cNvCxnSpPr>
            <a:stCxn id="839" idx="0"/>
            <a:endCxn id="836" idx="2"/>
          </p:cNvCxnSpPr>
          <p:nvPr/>
        </p:nvCxnSpPr>
        <p:spPr>
          <a:xfrm rot="10800000">
            <a:off x="4078350" y="3617304"/>
            <a:ext cx="247500" cy="349500"/>
          </a:xfrm>
          <a:prstGeom prst="straightConnector1">
            <a:avLst/>
          </a:prstGeom>
          <a:noFill/>
          <a:ln w="9525" cap="flat" cmpd="sng">
            <a:solidFill>
              <a:schemeClr val="dk2"/>
            </a:solidFill>
            <a:prstDash val="solid"/>
            <a:round/>
            <a:headEnd type="none" w="med" len="med"/>
            <a:tailEnd type="none" w="med" len="med"/>
          </a:ln>
        </p:spPr>
      </p:cxnSp>
      <p:cxnSp>
        <p:nvCxnSpPr>
          <p:cNvPr id="864" name="Google Shape;864;p61"/>
          <p:cNvCxnSpPr>
            <a:stCxn id="841" idx="0"/>
            <a:endCxn id="837" idx="2"/>
          </p:cNvCxnSpPr>
          <p:nvPr/>
        </p:nvCxnSpPr>
        <p:spPr>
          <a:xfrm rot="10800000">
            <a:off x="4562850" y="3618504"/>
            <a:ext cx="255300" cy="348300"/>
          </a:xfrm>
          <a:prstGeom prst="straightConnector1">
            <a:avLst/>
          </a:prstGeom>
          <a:noFill/>
          <a:ln w="9525" cap="flat" cmpd="sng">
            <a:solidFill>
              <a:schemeClr val="dk2"/>
            </a:solidFill>
            <a:prstDash val="solid"/>
            <a:round/>
            <a:headEnd type="none" w="med" len="med"/>
            <a:tailEnd type="none" w="med" len="med"/>
          </a:ln>
        </p:spPr>
      </p:cxnSp>
      <p:cxnSp>
        <p:nvCxnSpPr>
          <p:cNvPr id="865" name="Google Shape;865;p61"/>
          <p:cNvCxnSpPr>
            <a:stCxn id="842" idx="0"/>
            <a:endCxn id="838" idx="2"/>
          </p:cNvCxnSpPr>
          <p:nvPr/>
        </p:nvCxnSpPr>
        <p:spPr>
          <a:xfrm rot="10800000">
            <a:off x="5065650" y="3618504"/>
            <a:ext cx="244800" cy="348300"/>
          </a:xfrm>
          <a:prstGeom prst="straightConnector1">
            <a:avLst/>
          </a:prstGeom>
          <a:noFill/>
          <a:ln w="9525" cap="flat" cmpd="sng">
            <a:solidFill>
              <a:schemeClr val="dk2"/>
            </a:solidFill>
            <a:prstDash val="solid"/>
            <a:round/>
            <a:headEnd type="none" w="med" len="med"/>
            <a:tailEnd type="none" w="med" len="med"/>
          </a:ln>
        </p:spPr>
      </p:cxnSp>
      <p:cxnSp>
        <p:nvCxnSpPr>
          <p:cNvPr id="866" name="Google Shape;866;p61"/>
          <p:cNvCxnSpPr>
            <a:stCxn id="840" idx="0"/>
            <a:endCxn id="838" idx="2"/>
          </p:cNvCxnSpPr>
          <p:nvPr/>
        </p:nvCxnSpPr>
        <p:spPr>
          <a:xfrm rot="10800000" flipH="1">
            <a:off x="3833550" y="3618504"/>
            <a:ext cx="1232100" cy="348300"/>
          </a:xfrm>
          <a:prstGeom prst="straightConnector1">
            <a:avLst/>
          </a:prstGeom>
          <a:noFill/>
          <a:ln w="9525" cap="flat" cmpd="sng">
            <a:solidFill>
              <a:schemeClr val="dk2"/>
            </a:solidFill>
            <a:prstDash val="solid"/>
            <a:round/>
            <a:headEnd type="none" w="med" len="med"/>
            <a:tailEnd type="none" w="med" len="med"/>
          </a:ln>
        </p:spPr>
      </p:cxnSp>
      <p:cxnSp>
        <p:nvCxnSpPr>
          <p:cNvPr id="867" name="Google Shape;867;p61"/>
          <p:cNvCxnSpPr>
            <a:stCxn id="836" idx="0"/>
            <a:endCxn id="846" idx="2"/>
          </p:cNvCxnSpPr>
          <p:nvPr/>
        </p:nvCxnSpPr>
        <p:spPr>
          <a:xfrm rot="10800000">
            <a:off x="3847875" y="2819594"/>
            <a:ext cx="230400" cy="472500"/>
          </a:xfrm>
          <a:prstGeom prst="straightConnector1">
            <a:avLst/>
          </a:prstGeom>
          <a:noFill/>
          <a:ln w="9525" cap="flat" cmpd="sng">
            <a:solidFill>
              <a:schemeClr val="dk2"/>
            </a:solidFill>
            <a:prstDash val="solid"/>
            <a:round/>
            <a:headEnd type="none" w="med" len="med"/>
            <a:tailEnd type="none" w="med" len="med"/>
          </a:ln>
        </p:spPr>
      </p:cxnSp>
      <p:cxnSp>
        <p:nvCxnSpPr>
          <p:cNvPr id="868" name="Google Shape;868;p61"/>
          <p:cNvCxnSpPr>
            <a:stCxn id="838" idx="0"/>
            <a:endCxn id="849" idx="2"/>
          </p:cNvCxnSpPr>
          <p:nvPr/>
        </p:nvCxnSpPr>
        <p:spPr>
          <a:xfrm rot="10800000" flipH="1">
            <a:off x="5065726" y="2819676"/>
            <a:ext cx="230400" cy="4713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61"/>
          <p:cNvCxnSpPr>
            <a:stCxn id="838" idx="0"/>
            <a:endCxn id="848" idx="2"/>
          </p:cNvCxnSpPr>
          <p:nvPr/>
        </p:nvCxnSpPr>
        <p:spPr>
          <a:xfrm rot="10800000">
            <a:off x="4803826" y="2819676"/>
            <a:ext cx="261900" cy="4713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61"/>
          <p:cNvCxnSpPr>
            <a:stCxn id="838" idx="0"/>
            <a:endCxn id="847" idx="2"/>
          </p:cNvCxnSpPr>
          <p:nvPr/>
        </p:nvCxnSpPr>
        <p:spPr>
          <a:xfrm rot="10800000">
            <a:off x="4311526" y="2819676"/>
            <a:ext cx="754200" cy="4713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61"/>
          <p:cNvCxnSpPr>
            <a:stCxn id="837" idx="0"/>
            <a:endCxn id="848" idx="2"/>
          </p:cNvCxnSpPr>
          <p:nvPr/>
        </p:nvCxnSpPr>
        <p:spPr>
          <a:xfrm rot="10800000" flipH="1">
            <a:off x="4562775" y="2819675"/>
            <a:ext cx="240900" cy="4713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61"/>
          <p:cNvCxnSpPr>
            <a:stCxn id="846" idx="0"/>
            <a:endCxn id="834" idx="2"/>
          </p:cNvCxnSpPr>
          <p:nvPr/>
        </p:nvCxnSpPr>
        <p:spPr>
          <a:xfrm rot="10800000">
            <a:off x="3245857" y="2294201"/>
            <a:ext cx="602100" cy="1980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61"/>
          <p:cNvCxnSpPr>
            <a:stCxn id="846" idx="0"/>
            <a:endCxn id="850" idx="2"/>
          </p:cNvCxnSpPr>
          <p:nvPr/>
        </p:nvCxnSpPr>
        <p:spPr>
          <a:xfrm rot="10800000" flipH="1">
            <a:off x="3847957" y="2188601"/>
            <a:ext cx="260400" cy="303600"/>
          </a:xfrm>
          <a:prstGeom prst="straightConnector1">
            <a:avLst/>
          </a:prstGeom>
          <a:noFill/>
          <a:ln w="9525" cap="flat" cmpd="sng">
            <a:solidFill>
              <a:schemeClr val="dk2"/>
            </a:solidFill>
            <a:prstDash val="solid"/>
            <a:round/>
            <a:headEnd type="none" w="med" len="med"/>
            <a:tailEnd type="none" w="med" len="med"/>
          </a:ln>
        </p:spPr>
      </p:cxnSp>
      <p:cxnSp>
        <p:nvCxnSpPr>
          <p:cNvPr id="874" name="Google Shape;874;p61"/>
          <p:cNvCxnSpPr>
            <a:stCxn id="847" idx="0"/>
            <a:endCxn id="834" idx="2"/>
          </p:cNvCxnSpPr>
          <p:nvPr/>
        </p:nvCxnSpPr>
        <p:spPr>
          <a:xfrm rot="10800000">
            <a:off x="3245832" y="2294201"/>
            <a:ext cx="1065600" cy="198000"/>
          </a:xfrm>
          <a:prstGeom prst="straightConnector1">
            <a:avLst/>
          </a:prstGeom>
          <a:noFill/>
          <a:ln w="9525" cap="flat" cmpd="sng">
            <a:solidFill>
              <a:schemeClr val="dk2"/>
            </a:solidFill>
            <a:prstDash val="solid"/>
            <a:round/>
            <a:headEnd type="none" w="med" len="med"/>
            <a:tailEnd type="none" w="med" len="med"/>
          </a:ln>
        </p:spPr>
      </p:cxnSp>
      <p:cxnSp>
        <p:nvCxnSpPr>
          <p:cNvPr id="875" name="Google Shape;875;p61"/>
          <p:cNvCxnSpPr>
            <a:stCxn id="847" idx="0"/>
            <a:endCxn id="851" idx="2"/>
          </p:cNvCxnSpPr>
          <p:nvPr/>
        </p:nvCxnSpPr>
        <p:spPr>
          <a:xfrm rot="10800000" flipH="1">
            <a:off x="4311432" y="2188601"/>
            <a:ext cx="767100" cy="3036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61"/>
          <p:cNvCxnSpPr>
            <a:stCxn id="847" idx="0"/>
            <a:endCxn id="852" idx="2"/>
          </p:cNvCxnSpPr>
          <p:nvPr/>
        </p:nvCxnSpPr>
        <p:spPr>
          <a:xfrm rot="10800000" flipH="1">
            <a:off x="4311432" y="2353001"/>
            <a:ext cx="1564200" cy="1392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61"/>
          <p:cNvCxnSpPr>
            <a:stCxn id="849" idx="0"/>
            <a:endCxn id="851" idx="2"/>
          </p:cNvCxnSpPr>
          <p:nvPr/>
        </p:nvCxnSpPr>
        <p:spPr>
          <a:xfrm rot="10800000">
            <a:off x="5078532" y="2188601"/>
            <a:ext cx="217500" cy="3036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61"/>
          <p:cNvCxnSpPr>
            <a:stCxn id="848" idx="0"/>
            <a:endCxn id="850" idx="2"/>
          </p:cNvCxnSpPr>
          <p:nvPr/>
        </p:nvCxnSpPr>
        <p:spPr>
          <a:xfrm rot="10800000">
            <a:off x="4108332" y="2188601"/>
            <a:ext cx="695400" cy="303600"/>
          </a:xfrm>
          <a:prstGeom prst="straightConnector1">
            <a:avLst/>
          </a:prstGeom>
          <a:noFill/>
          <a:ln w="9525" cap="flat" cmpd="sng">
            <a:solidFill>
              <a:schemeClr val="dk2"/>
            </a:solidFill>
            <a:prstDash val="solid"/>
            <a:round/>
            <a:headEnd type="none" w="med" len="med"/>
            <a:tailEnd type="none" w="med" len="med"/>
          </a:ln>
        </p:spPr>
      </p:cxnSp>
      <p:pic>
        <p:nvPicPr>
          <p:cNvPr id="879" name="Google Shape;879;p61"/>
          <p:cNvPicPr preferRelativeResize="0"/>
          <p:nvPr/>
        </p:nvPicPr>
        <p:blipFill>
          <a:blip r:embed="rId10">
            <a:alphaModFix/>
          </a:blip>
          <a:stretch>
            <a:fillRect/>
          </a:stretch>
        </p:blipFill>
        <p:spPr>
          <a:xfrm flipH="1">
            <a:off x="3114925" y="972715"/>
            <a:ext cx="261900" cy="654750"/>
          </a:xfrm>
          <a:prstGeom prst="rect">
            <a:avLst/>
          </a:prstGeom>
          <a:noFill/>
          <a:ln>
            <a:noFill/>
          </a:ln>
        </p:spPr>
      </p:pic>
      <p:pic>
        <p:nvPicPr>
          <p:cNvPr id="880" name="Google Shape;880;p61"/>
          <p:cNvPicPr preferRelativeResize="0"/>
          <p:nvPr/>
        </p:nvPicPr>
        <p:blipFill>
          <a:blip r:embed="rId10">
            <a:alphaModFix/>
          </a:blip>
          <a:stretch>
            <a:fillRect/>
          </a:stretch>
        </p:blipFill>
        <p:spPr>
          <a:xfrm flipH="1">
            <a:off x="4946473" y="877140"/>
            <a:ext cx="261900" cy="654750"/>
          </a:xfrm>
          <a:prstGeom prst="rect">
            <a:avLst/>
          </a:prstGeom>
          <a:noFill/>
          <a:ln>
            <a:noFill/>
          </a:ln>
        </p:spPr>
      </p:pic>
      <p:pic>
        <p:nvPicPr>
          <p:cNvPr id="881" name="Google Shape;881;p61"/>
          <p:cNvPicPr preferRelativeResize="0"/>
          <p:nvPr/>
        </p:nvPicPr>
        <p:blipFill>
          <a:blip r:embed="rId11">
            <a:alphaModFix/>
          </a:blip>
          <a:stretch>
            <a:fillRect/>
          </a:stretch>
        </p:blipFill>
        <p:spPr>
          <a:xfrm>
            <a:off x="3944526" y="931478"/>
            <a:ext cx="327500" cy="659220"/>
          </a:xfrm>
          <a:prstGeom prst="rect">
            <a:avLst/>
          </a:prstGeom>
          <a:noFill/>
          <a:ln>
            <a:noFill/>
          </a:ln>
        </p:spPr>
      </p:pic>
      <p:pic>
        <p:nvPicPr>
          <p:cNvPr id="882" name="Google Shape;882;p61"/>
          <p:cNvPicPr preferRelativeResize="0"/>
          <p:nvPr/>
        </p:nvPicPr>
        <p:blipFill>
          <a:blip r:embed="rId11">
            <a:alphaModFix/>
          </a:blip>
          <a:stretch>
            <a:fillRect/>
          </a:stretch>
        </p:blipFill>
        <p:spPr>
          <a:xfrm>
            <a:off x="5711751" y="970490"/>
            <a:ext cx="327500" cy="659220"/>
          </a:xfrm>
          <a:prstGeom prst="rect">
            <a:avLst/>
          </a:prstGeom>
          <a:noFill/>
          <a:ln>
            <a:noFill/>
          </a:ln>
        </p:spPr>
      </p:pic>
      <p:cxnSp>
        <p:nvCxnSpPr>
          <p:cNvPr id="883" name="Google Shape;883;p61"/>
          <p:cNvCxnSpPr>
            <a:stCxn id="879" idx="2"/>
            <a:endCxn id="834" idx="0"/>
          </p:cNvCxnSpPr>
          <p:nvPr/>
        </p:nvCxnSpPr>
        <p:spPr>
          <a:xfrm>
            <a:off x="3245875" y="1627466"/>
            <a:ext cx="0" cy="174600"/>
          </a:xfrm>
          <a:prstGeom prst="straightConnector1">
            <a:avLst/>
          </a:prstGeom>
          <a:noFill/>
          <a:ln w="9525" cap="flat" cmpd="sng">
            <a:solidFill>
              <a:schemeClr val="dk2"/>
            </a:solidFill>
            <a:prstDash val="solid"/>
            <a:round/>
            <a:headEnd type="none" w="med" len="med"/>
            <a:tailEnd type="none" w="med" len="med"/>
          </a:ln>
        </p:spPr>
      </p:cxnSp>
      <p:cxnSp>
        <p:nvCxnSpPr>
          <p:cNvPr id="884" name="Google Shape;884;p61"/>
          <p:cNvCxnSpPr>
            <a:stCxn id="881" idx="2"/>
            <a:endCxn id="850" idx="0"/>
          </p:cNvCxnSpPr>
          <p:nvPr/>
        </p:nvCxnSpPr>
        <p:spPr>
          <a:xfrm>
            <a:off x="4108276" y="1590698"/>
            <a:ext cx="0" cy="105600"/>
          </a:xfrm>
          <a:prstGeom prst="straightConnector1">
            <a:avLst/>
          </a:prstGeom>
          <a:noFill/>
          <a:ln w="9525" cap="flat" cmpd="sng">
            <a:solidFill>
              <a:schemeClr val="dk2"/>
            </a:solidFill>
            <a:prstDash val="solid"/>
            <a:round/>
            <a:headEnd type="none" w="med" len="med"/>
            <a:tailEnd type="none" w="med" len="med"/>
          </a:ln>
        </p:spPr>
      </p:cxnSp>
      <p:cxnSp>
        <p:nvCxnSpPr>
          <p:cNvPr id="885" name="Google Shape;885;p61"/>
          <p:cNvCxnSpPr>
            <a:stCxn id="880" idx="2"/>
            <a:endCxn id="851" idx="0"/>
          </p:cNvCxnSpPr>
          <p:nvPr/>
        </p:nvCxnSpPr>
        <p:spPr>
          <a:xfrm>
            <a:off x="5077423" y="1531891"/>
            <a:ext cx="900" cy="164400"/>
          </a:xfrm>
          <a:prstGeom prst="straightConnector1">
            <a:avLst/>
          </a:prstGeom>
          <a:noFill/>
          <a:ln w="9525" cap="flat" cmpd="sng">
            <a:solidFill>
              <a:schemeClr val="dk2"/>
            </a:solidFill>
            <a:prstDash val="solid"/>
            <a:round/>
            <a:headEnd type="none" w="med" len="med"/>
            <a:tailEnd type="none" w="med" len="med"/>
          </a:ln>
        </p:spPr>
      </p:cxnSp>
      <p:cxnSp>
        <p:nvCxnSpPr>
          <p:cNvPr id="886" name="Google Shape;886;p61"/>
          <p:cNvCxnSpPr>
            <a:stCxn id="882" idx="2"/>
            <a:endCxn id="852" idx="0"/>
          </p:cNvCxnSpPr>
          <p:nvPr/>
        </p:nvCxnSpPr>
        <p:spPr>
          <a:xfrm>
            <a:off x="5875501" y="1629711"/>
            <a:ext cx="0" cy="231000"/>
          </a:xfrm>
          <a:prstGeom prst="straightConnector1">
            <a:avLst/>
          </a:prstGeom>
          <a:noFill/>
          <a:ln w="9525" cap="flat" cmpd="sng">
            <a:solidFill>
              <a:schemeClr val="dk2"/>
            </a:solidFill>
            <a:prstDash val="solid"/>
            <a:round/>
            <a:headEnd type="none" w="med" len="med"/>
            <a:tailEnd type="none" w="med" len="med"/>
          </a:ln>
        </p:spPr>
      </p:cxnSp>
      <p:sp>
        <p:nvSpPr>
          <p:cNvPr id="887" name="Google Shape;887;p61"/>
          <p:cNvSpPr/>
          <p:nvPr/>
        </p:nvSpPr>
        <p:spPr>
          <a:xfrm>
            <a:off x="2342425" y="877150"/>
            <a:ext cx="4406400" cy="1148400"/>
          </a:xfrm>
          <a:prstGeom prst="roundRect">
            <a:avLst>
              <a:gd name="adj" fmla="val 16667"/>
            </a:avLst>
          </a:prstGeom>
          <a:noFill/>
          <a:ln w="28575" cap="flat" cmpd="sng">
            <a:solidFill>
              <a:schemeClr val="lt2"/>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1"/>
          <p:cNvSpPr txBox="1"/>
          <p:nvPr/>
        </p:nvSpPr>
        <p:spPr>
          <a:xfrm>
            <a:off x="5861116" y="1443400"/>
            <a:ext cx="215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chemeClr val="lt2"/>
                </a:solidFill>
                <a:latin typeface="Lato"/>
                <a:ea typeface="Lato"/>
                <a:cs typeface="Lato"/>
                <a:sym typeface="Lato"/>
              </a:rPr>
              <a:t>Sur Site ou en Distanciel</a:t>
            </a:r>
            <a:endParaRPr b="1">
              <a:solidFill>
                <a:schemeClr val="lt2"/>
              </a:solidFill>
              <a:latin typeface="Lato"/>
              <a:ea typeface="Lato"/>
              <a:cs typeface="Lato"/>
              <a:sym typeface="Lato"/>
            </a:endParaRPr>
          </a:p>
        </p:txBody>
      </p:sp>
      <p:sp>
        <p:nvSpPr>
          <p:cNvPr id="889" name="Google Shape;889;p61"/>
          <p:cNvSpPr/>
          <p:nvPr/>
        </p:nvSpPr>
        <p:spPr>
          <a:xfrm>
            <a:off x="2302175" y="2121700"/>
            <a:ext cx="4406400" cy="2931300"/>
          </a:xfrm>
          <a:prstGeom prst="roundRect">
            <a:avLst>
              <a:gd name="adj" fmla="val 16667"/>
            </a:avLst>
          </a:prstGeom>
          <a:noFill/>
          <a:ln w="28575" cap="flat" cmpd="sng">
            <a:solidFill>
              <a:schemeClr val="accent6"/>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1"/>
          <p:cNvSpPr txBox="1"/>
          <p:nvPr/>
        </p:nvSpPr>
        <p:spPr>
          <a:xfrm>
            <a:off x="5404923" y="2354949"/>
            <a:ext cx="1382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chemeClr val="accent6"/>
                </a:solidFill>
                <a:latin typeface="Lato"/>
                <a:ea typeface="Lato"/>
                <a:cs typeface="Lato"/>
                <a:sym typeface="Lato"/>
              </a:rPr>
              <a:t>Dans le Cloud</a:t>
            </a:r>
            <a:endParaRPr b="1">
              <a:solidFill>
                <a:schemeClr val="accent6"/>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6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Urbanisation des SI</a:t>
            </a:r>
            <a:endParaRPr/>
          </a:p>
        </p:txBody>
      </p:sp>
      <p:sp>
        <p:nvSpPr>
          <p:cNvPr id="896" name="Google Shape;896;p6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L’urbanisation du Système d’Information d’une entité ou d’une organistion est une discipline consistant à faire évoluer le SI afin qu’il soutienne et accompagne efficacement les missions de cette dernière et anticipe ses transformations.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3"/>
          <p:cNvSpPr txBox="1">
            <a:spLocks noGrp="1"/>
          </p:cNvSpPr>
          <p:nvPr>
            <p:ph type="title"/>
          </p:nvPr>
        </p:nvSpPr>
        <p:spPr>
          <a:xfrm>
            <a:off x="560325" y="509825"/>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Définition et concepts clés</a:t>
            </a:r>
            <a:endParaRPr/>
          </a:p>
          <a:p>
            <a:pPr marL="0" lvl="0" indent="0" algn="l" rtl="0">
              <a:spcBef>
                <a:spcPts val="0"/>
              </a:spcBef>
              <a:spcAft>
                <a:spcPts val="0"/>
              </a:spcAft>
              <a:buNone/>
            </a:pPr>
            <a:endParaRPr/>
          </a:p>
        </p:txBody>
      </p:sp>
      <p:sp>
        <p:nvSpPr>
          <p:cNvPr id="902" name="Google Shape;902;p63"/>
          <p:cNvSpPr/>
          <p:nvPr/>
        </p:nvSpPr>
        <p:spPr>
          <a:xfrm>
            <a:off x="560335" y="2137179"/>
            <a:ext cx="2613600" cy="6318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Gestion du recrutement et de l’embauche</a:t>
            </a:r>
            <a:endParaRPr/>
          </a:p>
        </p:txBody>
      </p:sp>
      <p:sp>
        <p:nvSpPr>
          <p:cNvPr id="903" name="Google Shape;903;p63"/>
          <p:cNvSpPr/>
          <p:nvPr/>
        </p:nvSpPr>
        <p:spPr>
          <a:xfrm>
            <a:off x="2980550" y="1828479"/>
            <a:ext cx="4369200" cy="416400"/>
          </a:xfrm>
          <a:prstGeom prst="chevron">
            <a:avLst>
              <a:gd name="adj"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Gestion des performances et des évaluations</a:t>
            </a:r>
            <a:endParaRPr/>
          </a:p>
        </p:txBody>
      </p:sp>
      <p:sp>
        <p:nvSpPr>
          <p:cNvPr id="904" name="Google Shape;904;p63"/>
          <p:cNvSpPr/>
          <p:nvPr/>
        </p:nvSpPr>
        <p:spPr>
          <a:xfrm>
            <a:off x="2980472" y="2244879"/>
            <a:ext cx="4369200" cy="416400"/>
          </a:xfrm>
          <a:prstGeom prst="chevron">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Gestion des compétences et des formations </a:t>
            </a:r>
            <a:endParaRPr/>
          </a:p>
        </p:txBody>
      </p:sp>
      <p:sp>
        <p:nvSpPr>
          <p:cNvPr id="905" name="Google Shape;905;p63"/>
          <p:cNvSpPr/>
          <p:nvPr/>
        </p:nvSpPr>
        <p:spPr>
          <a:xfrm>
            <a:off x="2980550" y="2661275"/>
            <a:ext cx="5024700" cy="416400"/>
          </a:xfrm>
          <a:prstGeom prst="chevron">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1200">
                <a:solidFill>
                  <a:schemeClr val="dk1"/>
                </a:solidFill>
              </a:rPr>
              <a:t>Gestion des avantages sociaux et de la rémunération</a:t>
            </a:r>
            <a:endParaRPr sz="1200">
              <a:solidFill>
                <a:schemeClr val="dk1"/>
              </a:solidFill>
            </a:endParaRPr>
          </a:p>
        </p:txBody>
      </p:sp>
      <p:cxnSp>
        <p:nvCxnSpPr>
          <p:cNvPr id="906" name="Google Shape;906;p63"/>
          <p:cNvCxnSpPr/>
          <p:nvPr/>
        </p:nvCxnSpPr>
        <p:spPr>
          <a:xfrm>
            <a:off x="7342288" y="1382504"/>
            <a:ext cx="7500" cy="1575900"/>
          </a:xfrm>
          <a:prstGeom prst="straightConnector1">
            <a:avLst/>
          </a:prstGeom>
          <a:noFill/>
          <a:ln w="28575" cap="flat" cmpd="sng">
            <a:solidFill>
              <a:srgbClr val="FF0000"/>
            </a:solidFill>
            <a:prstDash val="dashDot"/>
            <a:round/>
            <a:headEnd type="none" w="med" len="med"/>
            <a:tailEnd type="none" w="med" len="med"/>
          </a:ln>
        </p:spPr>
      </p:cxnSp>
      <p:sp>
        <p:nvSpPr>
          <p:cNvPr id="907" name="Google Shape;907;p63"/>
          <p:cNvSpPr txBox="1"/>
          <p:nvPr/>
        </p:nvSpPr>
        <p:spPr>
          <a:xfrm>
            <a:off x="6472738" y="1011879"/>
            <a:ext cx="174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rgbClr val="FF0000"/>
                </a:solidFill>
                <a:latin typeface="Lato"/>
                <a:ea typeface="Lato"/>
                <a:cs typeface="Lato"/>
                <a:sym typeface="Lato"/>
              </a:rPr>
              <a:t>Départ de l’employé</a:t>
            </a:r>
            <a:endParaRPr>
              <a:solidFill>
                <a:srgbClr val="FF0000"/>
              </a:solidFill>
              <a:latin typeface="Lato"/>
              <a:ea typeface="Lato"/>
              <a:cs typeface="Lato"/>
              <a:sym typeface="Lato"/>
            </a:endParaRPr>
          </a:p>
        </p:txBody>
      </p:sp>
      <p:sp>
        <p:nvSpPr>
          <p:cNvPr id="908" name="Google Shape;908;p63"/>
          <p:cNvSpPr/>
          <p:nvPr/>
        </p:nvSpPr>
        <p:spPr>
          <a:xfrm>
            <a:off x="560325" y="3598300"/>
            <a:ext cx="7972500" cy="631800"/>
          </a:xfrm>
          <a:prstGeom prst="homePlate">
            <a:avLst>
              <a:gd name="adj"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Gestion des données et de l’analytique RH</a:t>
            </a:r>
            <a:endParaRPr/>
          </a:p>
        </p:txBody>
      </p:sp>
      <p:cxnSp>
        <p:nvCxnSpPr>
          <p:cNvPr id="909" name="Google Shape;909;p63"/>
          <p:cNvCxnSpPr/>
          <p:nvPr/>
        </p:nvCxnSpPr>
        <p:spPr>
          <a:xfrm flipH="1">
            <a:off x="2987925" y="1517200"/>
            <a:ext cx="4800" cy="968400"/>
          </a:xfrm>
          <a:prstGeom prst="straightConnector1">
            <a:avLst/>
          </a:prstGeom>
          <a:noFill/>
          <a:ln w="28575" cap="flat" cmpd="sng">
            <a:solidFill>
              <a:srgbClr val="FF0000"/>
            </a:solidFill>
            <a:prstDash val="dashDot"/>
            <a:round/>
            <a:headEnd type="none" w="med" len="med"/>
            <a:tailEnd type="none" w="med" len="med"/>
          </a:ln>
        </p:spPr>
      </p:cxnSp>
      <p:sp>
        <p:nvSpPr>
          <p:cNvPr id="910" name="Google Shape;910;p63"/>
          <p:cNvSpPr txBox="1"/>
          <p:nvPr/>
        </p:nvSpPr>
        <p:spPr>
          <a:xfrm>
            <a:off x="2073076" y="1064225"/>
            <a:ext cx="183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rgbClr val="FF0000"/>
                </a:solidFill>
                <a:latin typeface="Lato"/>
                <a:ea typeface="Lato"/>
                <a:cs typeface="Lato"/>
                <a:sym typeface="Lato"/>
              </a:rPr>
              <a:t>Arrivée de l’employé</a:t>
            </a:r>
            <a:endParaRPr>
              <a:solidFill>
                <a:srgbClr val="FF0000"/>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6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 et concepts clés</a:t>
            </a:r>
            <a:endParaRPr/>
          </a:p>
        </p:txBody>
      </p:sp>
      <p:sp>
        <p:nvSpPr>
          <p:cNvPr id="916" name="Google Shape;916;p64"/>
          <p:cNvSpPr/>
          <p:nvPr/>
        </p:nvSpPr>
        <p:spPr>
          <a:xfrm>
            <a:off x="901350" y="1735800"/>
            <a:ext cx="7631400" cy="14529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t>Gestion du recrutement et de l’embauche</a:t>
            </a:r>
            <a:endParaRPr/>
          </a:p>
        </p:txBody>
      </p:sp>
      <p:sp>
        <p:nvSpPr>
          <p:cNvPr id="917" name="Google Shape;917;p64"/>
          <p:cNvSpPr/>
          <p:nvPr/>
        </p:nvSpPr>
        <p:spPr>
          <a:xfrm>
            <a:off x="966250" y="2519725"/>
            <a:ext cx="1836000" cy="602100"/>
          </a:xfrm>
          <a:prstGeom prst="homePlate">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Publication d’offres d’emploi</a:t>
            </a:r>
            <a:endParaRPr/>
          </a:p>
        </p:txBody>
      </p:sp>
      <p:sp>
        <p:nvSpPr>
          <p:cNvPr id="918" name="Google Shape;918;p64"/>
          <p:cNvSpPr/>
          <p:nvPr/>
        </p:nvSpPr>
        <p:spPr>
          <a:xfrm>
            <a:off x="2579175" y="2519725"/>
            <a:ext cx="2129400" cy="602100"/>
          </a:xfrm>
          <a:prstGeom prst="chevron">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Suivi des candidatures</a:t>
            </a:r>
            <a:endParaRPr/>
          </a:p>
        </p:txBody>
      </p:sp>
      <p:sp>
        <p:nvSpPr>
          <p:cNvPr id="919" name="Google Shape;919;p64"/>
          <p:cNvSpPr/>
          <p:nvPr/>
        </p:nvSpPr>
        <p:spPr>
          <a:xfrm>
            <a:off x="4478373" y="2519725"/>
            <a:ext cx="1906500" cy="602100"/>
          </a:xfrm>
          <a:prstGeom prst="chevron">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Tests en ligne</a:t>
            </a:r>
            <a:endParaRPr/>
          </a:p>
        </p:txBody>
      </p:sp>
      <p:sp>
        <p:nvSpPr>
          <p:cNvPr id="920" name="Google Shape;920;p64"/>
          <p:cNvSpPr/>
          <p:nvPr/>
        </p:nvSpPr>
        <p:spPr>
          <a:xfrm>
            <a:off x="6161905" y="2519725"/>
            <a:ext cx="1906500" cy="602100"/>
          </a:xfrm>
          <a:prstGeom prst="chevron">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Entretiens vidéo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Gestion du recrutement et de l’embauche</a:t>
            </a:r>
            <a:endParaRPr/>
          </a:p>
        </p:txBody>
      </p:sp>
      <p:sp>
        <p:nvSpPr>
          <p:cNvPr id="926" name="Google Shape;926;p65"/>
          <p:cNvSpPr/>
          <p:nvPr/>
        </p:nvSpPr>
        <p:spPr>
          <a:xfrm>
            <a:off x="516100" y="1094200"/>
            <a:ext cx="8136900" cy="602100"/>
          </a:xfrm>
          <a:prstGeom prst="homePlate">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Publication d’offres d’emploi</a:t>
            </a:r>
            <a:endParaRPr/>
          </a:p>
        </p:txBody>
      </p:sp>
      <p:pic>
        <p:nvPicPr>
          <p:cNvPr id="927" name="Google Shape;927;p65"/>
          <p:cNvPicPr preferRelativeResize="0"/>
          <p:nvPr/>
        </p:nvPicPr>
        <p:blipFill>
          <a:blip r:embed="rId3">
            <a:alphaModFix/>
          </a:blip>
          <a:stretch>
            <a:fillRect/>
          </a:stretch>
        </p:blipFill>
        <p:spPr>
          <a:xfrm>
            <a:off x="6827675" y="1850698"/>
            <a:ext cx="1009650" cy="1009675"/>
          </a:xfrm>
          <a:prstGeom prst="rect">
            <a:avLst/>
          </a:prstGeom>
          <a:noFill/>
          <a:ln>
            <a:noFill/>
          </a:ln>
        </p:spPr>
      </p:pic>
      <p:pic>
        <p:nvPicPr>
          <p:cNvPr id="928" name="Google Shape;928;p65"/>
          <p:cNvPicPr preferRelativeResize="0"/>
          <p:nvPr/>
        </p:nvPicPr>
        <p:blipFill>
          <a:blip r:embed="rId4">
            <a:alphaModFix/>
          </a:blip>
          <a:stretch>
            <a:fillRect/>
          </a:stretch>
        </p:blipFill>
        <p:spPr>
          <a:xfrm>
            <a:off x="6411962" y="3953850"/>
            <a:ext cx="1924450" cy="1093900"/>
          </a:xfrm>
          <a:prstGeom prst="rect">
            <a:avLst/>
          </a:prstGeom>
          <a:noFill/>
          <a:ln>
            <a:noFill/>
          </a:ln>
        </p:spPr>
      </p:pic>
      <p:pic>
        <p:nvPicPr>
          <p:cNvPr id="929" name="Google Shape;929;p65"/>
          <p:cNvPicPr preferRelativeResize="0"/>
          <p:nvPr/>
        </p:nvPicPr>
        <p:blipFill>
          <a:blip r:embed="rId5">
            <a:alphaModFix/>
          </a:blip>
          <a:stretch>
            <a:fillRect/>
          </a:stretch>
        </p:blipFill>
        <p:spPr>
          <a:xfrm>
            <a:off x="6588563" y="2644625"/>
            <a:ext cx="1571227" cy="1571227"/>
          </a:xfrm>
          <a:prstGeom prst="rect">
            <a:avLst/>
          </a:prstGeom>
          <a:noFill/>
          <a:ln>
            <a:noFill/>
          </a:ln>
        </p:spPr>
      </p:pic>
      <p:sp>
        <p:nvSpPr>
          <p:cNvPr id="930" name="Google Shape;930;p65"/>
          <p:cNvSpPr/>
          <p:nvPr/>
        </p:nvSpPr>
        <p:spPr>
          <a:xfrm>
            <a:off x="516100" y="2567438"/>
            <a:ext cx="857400" cy="17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RH</a:t>
            </a:r>
            <a:endParaRPr/>
          </a:p>
        </p:txBody>
      </p:sp>
      <p:cxnSp>
        <p:nvCxnSpPr>
          <p:cNvPr id="931" name="Google Shape;931;p65"/>
          <p:cNvCxnSpPr>
            <a:stCxn id="930" idx="3"/>
            <a:endCxn id="927" idx="1"/>
          </p:cNvCxnSpPr>
          <p:nvPr/>
        </p:nvCxnSpPr>
        <p:spPr>
          <a:xfrm rot="10800000" flipH="1">
            <a:off x="1373500" y="2355638"/>
            <a:ext cx="5454300" cy="1074600"/>
          </a:xfrm>
          <a:prstGeom prst="straightConnector1">
            <a:avLst/>
          </a:prstGeom>
          <a:noFill/>
          <a:ln w="9525" cap="flat" cmpd="sng">
            <a:solidFill>
              <a:schemeClr val="dk2"/>
            </a:solidFill>
            <a:prstDash val="solid"/>
            <a:round/>
            <a:headEnd type="none" w="med" len="med"/>
            <a:tailEnd type="triangle" w="med" len="med"/>
          </a:ln>
        </p:spPr>
      </p:cxnSp>
      <p:cxnSp>
        <p:nvCxnSpPr>
          <p:cNvPr id="932" name="Google Shape;932;p65"/>
          <p:cNvCxnSpPr>
            <a:stCxn id="930" idx="3"/>
            <a:endCxn id="929" idx="1"/>
          </p:cNvCxnSpPr>
          <p:nvPr/>
        </p:nvCxnSpPr>
        <p:spPr>
          <a:xfrm>
            <a:off x="1373500" y="3430238"/>
            <a:ext cx="5215200" cy="0"/>
          </a:xfrm>
          <a:prstGeom prst="straightConnector1">
            <a:avLst/>
          </a:prstGeom>
          <a:noFill/>
          <a:ln w="9525" cap="flat" cmpd="sng">
            <a:solidFill>
              <a:schemeClr val="dk2"/>
            </a:solidFill>
            <a:prstDash val="solid"/>
            <a:round/>
            <a:headEnd type="none" w="med" len="med"/>
            <a:tailEnd type="triangle" w="med" len="med"/>
          </a:ln>
        </p:spPr>
      </p:cxnSp>
      <p:cxnSp>
        <p:nvCxnSpPr>
          <p:cNvPr id="933" name="Google Shape;933;p65"/>
          <p:cNvCxnSpPr>
            <a:endCxn id="928" idx="1"/>
          </p:cNvCxnSpPr>
          <p:nvPr/>
        </p:nvCxnSpPr>
        <p:spPr>
          <a:xfrm>
            <a:off x="1373463" y="3430100"/>
            <a:ext cx="5038500" cy="1070700"/>
          </a:xfrm>
          <a:prstGeom prst="straightConnector1">
            <a:avLst/>
          </a:prstGeom>
          <a:noFill/>
          <a:ln w="9525" cap="flat" cmpd="sng">
            <a:solidFill>
              <a:schemeClr val="dk2"/>
            </a:solidFill>
            <a:prstDash val="solid"/>
            <a:round/>
            <a:headEnd type="none" w="med" len="med"/>
            <a:tailEnd type="triangle" w="med" len="med"/>
          </a:ln>
        </p:spPr>
      </p:cxnSp>
      <p:sp>
        <p:nvSpPr>
          <p:cNvPr id="934" name="Google Shape;934;p65"/>
          <p:cNvSpPr txBox="1"/>
          <p:nvPr/>
        </p:nvSpPr>
        <p:spPr>
          <a:xfrm rot="-699299">
            <a:off x="3234550" y="2545910"/>
            <a:ext cx="1924581" cy="40008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Publication</a:t>
            </a:r>
            <a:endParaRPr>
              <a:solidFill>
                <a:schemeClr val="lt1"/>
              </a:solidFill>
              <a:latin typeface="Lato"/>
              <a:ea typeface="Lato"/>
              <a:cs typeface="Lato"/>
              <a:sym typeface="Lato"/>
            </a:endParaRPr>
          </a:p>
        </p:txBody>
      </p:sp>
      <p:sp>
        <p:nvSpPr>
          <p:cNvPr id="935" name="Google Shape;935;p65"/>
          <p:cNvSpPr txBox="1"/>
          <p:nvPr/>
        </p:nvSpPr>
        <p:spPr>
          <a:xfrm rot="1608">
            <a:off x="3553675" y="3140154"/>
            <a:ext cx="192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Veille / Mise à jour</a:t>
            </a:r>
            <a:endParaRPr>
              <a:solidFill>
                <a:schemeClr val="lt1"/>
              </a:solidFill>
              <a:latin typeface="Lato"/>
              <a:ea typeface="Lato"/>
              <a:cs typeface="Lato"/>
              <a:sym typeface="Lato"/>
            </a:endParaRPr>
          </a:p>
        </p:txBody>
      </p:sp>
      <p:sp>
        <p:nvSpPr>
          <p:cNvPr id="936" name="Google Shape;936;p65"/>
          <p:cNvSpPr txBox="1"/>
          <p:nvPr/>
        </p:nvSpPr>
        <p:spPr>
          <a:xfrm rot="750275">
            <a:off x="3455538" y="3764564"/>
            <a:ext cx="1924553" cy="40004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Publication</a:t>
            </a:r>
            <a:endParaRPr>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6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Gestion du recrutement et de l’embauche</a:t>
            </a:r>
            <a:endParaRPr/>
          </a:p>
        </p:txBody>
      </p:sp>
      <p:sp>
        <p:nvSpPr>
          <p:cNvPr id="942" name="Google Shape;942;p66"/>
          <p:cNvSpPr/>
          <p:nvPr/>
        </p:nvSpPr>
        <p:spPr>
          <a:xfrm>
            <a:off x="516100" y="1094200"/>
            <a:ext cx="8136900" cy="602100"/>
          </a:xfrm>
          <a:prstGeom prst="homePlate">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Publication d’offres d’emploi</a:t>
            </a:r>
            <a:endParaRPr/>
          </a:p>
        </p:txBody>
      </p:sp>
      <p:pic>
        <p:nvPicPr>
          <p:cNvPr id="943" name="Google Shape;943;p66"/>
          <p:cNvPicPr preferRelativeResize="0"/>
          <p:nvPr/>
        </p:nvPicPr>
        <p:blipFill>
          <a:blip r:embed="rId3">
            <a:alphaModFix/>
          </a:blip>
          <a:stretch>
            <a:fillRect/>
          </a:stretch>
        </p:blipFill>
        <p:spPr>
          <a:xfrm>
            <a:off x="6827675" y="1850698"/>
            <a:ext cx="1009650" cy="1009675"/>
          </a:xfrm>
          <a:prstGeom prst="rect">
            <a:avLst/>
          </a:prstGeom>
          <a:noFill/>
          <a:ln>
            <a:noFill/>
          </a:ln>
        </p:spPr>
      </p:pic>
      <p:pic>
        <p:nvPicPr>
          <p:cNvPr id="944" name="Google Shape;944;p66"/>
          <p:cNvPicPr preferRelativeResize="0"/>
          <p:nvPr/>
        </p:nvPicPr>
        <p:blipFill>
          <a:blip r:embed="rId4">
            <a:alphaModFix/>
          </a:blip>
          <a:stretch>
            <a:fillRect/>
          </a:stretch>
        </p:blipFill>
        <p:spPr>
          <a:xfrm>
            <a:off x="6411962" y="3953850"/>
            <a:ext cx="1924450" cy="1093900"/>
          </a:xfrm>
          <a:prstGeom prst="rect">
            <a:avLst/>
          </a:prstGeom>
          <a:noFill/>
          <a:ln>
            <a:noFill/>
          </a:ln>
        </p:spPr>
      </p:pic>
      <p:pic>
        <p:nvPicPr>
          <p:cNvPr id="945" name="Google Shape;945;p66"/>
          <p:cNvPicPr preferRelativeResize="0"/>
          <p:nvPr/>
        </p:nvPicPr>
        <p:blipFill>
          <a:blip r:embed="rId5">
            <a:alphaModFix/>
          </a:blip>
          <a:stretch>
            <a:fillRect/>
          </a:stretch>
        </p:blipFill>
        <p:spPr>
          <a:xfrm>
            <a:off x="6588563" y="2644650"/>
            <a:ext cx="1571227" cy="1571227"/>
          </a:xfrm>
          <a:prstGeom prst="rect">
            <a:avLst/>
          </a:prstGeom>
          <a:noFill/>
          <a:ln>
            <a:noFill/>
          </a:ln>
        </p:spPr>
      </p:pic>
      <p:pic>
        <p:nvPicPr>
          <p:cNvPr id="946" name="Google Shape;946;p66"/>
          <p:cNvPicPr preferRelativeResize="0"/>
          <p:nvPr/>
        </p:nvPicPr>
        <p:blipFill>
          <a:blip r:embed="rId6">
            <a:alphaModFix/>
          </a:blip>
          <a:stretch>
            <a:fillRect/>
          </a:stretch>
        </p:blipFill>
        <p:spPr>
          <a:xfrm>
            <a:off x="2667763" y="2644638"/>
            <a:ext cx="2449935" cy="1571225"/>
          </a:xfrm>
          <a:prstGeom prst="rect">
            <a:avLst/>
          </a:prstGeom>
          <a:noFill/>
          <a:ln>
            <a:noFill/>
          </a:ln>
        </p:spPr>
      </p:pic>
      <p:sp>
        <p:nvSpPr>
          <p:cNvPr id="947" name="Google Shape;947;p66"/>
          <p:cNvSpPr/>
          <p:nvPr/>
        </p:nvSpPr>
        <p:spPr>
          <a:xfrm>
            <a:off x="483225" y="2555138"/>
            <a:ext cx="857400" cy="17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RH</a:t>
            </a:r>
            <a:endParaRPr/>
          </a:p>
        </p:txBody>
      </p:sp>
      <p:sp>
        <p:nvSpPr>
          <p:cNvPr id="948" name="Google Shape;948;p66"/>
          <p:cNvSpPr/>
          <p:nvPr/>
        </p:nvSpPr>
        <p:spPr>
          <a:xfrm>
            <a:off x="2317500" y="2367500"/>
            <a:ext cx="3117600" cy="2100900"/>
          </a:xfrm>
          <a:prstGeom prst="rect">
            <a:avLst/>
          </a:prstGeom>
          <a:noFill/>
          <a:ln w="28575"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6"/>
          <p:cNvSpPr txBox="1"/>
          <p:nvPr/>
        </p:nvSpPr>
        <p:spPr>
          <a:xfrm>
            <a:off x="3534438" y="2045400"/>
            <a:ext cx="68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SaaS</a:t>
            </a:r>
            <a:endParaRPr b="1">
              <a:solidFill>
                <a:srgbClr val="FF0000"/>
              </a:solidFill>
              <a:latin typeface="Lato"/>
              <a:ea typeface="Lato"/>
              <a:cs typeface="Lato"/>
              <a:sym typeface="Lato"/>
            </a:endParaRPr>
          </a:p>
        </p:txBody>
      </p:sp>
      <p:cxnSp>
        <p:nvCxnSpPr>
          <p:cNvPr id="950" name="Google Shape;950;p66"/>
          <p:cNvCxnSpPr>
            <a:stCxn id="947" idx="3"/>
            <a:endCxn id="948" idx="1"/>
          </p:cNvCxnSpPr>
          <p:nvPr/>
        </p:nvCxnSpPr>
        <p:spPr>
          <a:xfrm>
            <a:off x="1340625" y="3417938"/>
            <a:ext cx="976800" cy="0"/>
          </a:xfrm>
          <a:prstGeom prst="straightConnector1">
            <a:avLst/>
          </a:prstGeom>
          <a:noFill/>
          <a:ln w="19050" cap="flat" cmpd="sng">
            <a:solidFill>
              <a:srgbClr val="FF0000"/>
            </a:solidFill>
            <a:prstDash val="solid"/>
            <a:round/>
            <a:headEnd type="none" w="med" len="med"/>
            <a:tailEnd type="none" w="med" len="med"/>
          </a:ln>
        </p:spPr>
      </p:cxnSp>
      <p:cxnSp>
        <p:nvCxnSpPr>
          <p:cNvPr id="951" name="Google Shape;951;p66"/>
          <p:cNvCxnSpPr>
            <a:endCxn id="943" idx="1"/>
          </p:cNvCxnSpPr>
          <p:nvPr/>
        </p:nvCxnSpPr>
        <p:spPr>
          <a:xfrm rot="10800000" flipH="1">
            <a:off x="5435075" y="2355535"/>
            <a:ext cx="1392600" cy="1062300"/>
          </a:xfrm>
          <a:prstGeom prst="straightConnector1">
            <a:avLst/>
          </a:prstGeom>
          <a:noFill/>
          <a:ln w="19050" cap="flat" cmpd="sng">
            <a:solidFill>
              <a:srgbClr val="FF0000"/>
            </a:solidFill>
            <a:prstDash val="solid"/>
            <a:round/>
            <a:headEnd type="none" w="med" len="med"/>
            <a:tailEnd type="stealth" w="med" len="med"/>
          </a:ln>
        </p:spPr>
      </p:cxnSp>
      <p:cxnSp>
        <p:nvCxnSpPr>
          <p:cNvPr id="952" name="Google Shape;952;p66"/>
          <p:cNvCxnSpPr>
            <a:stCxn id="948" idx="3"/>
            <a:endCxn id="945" idx="1"/>
          </p:cNvCxnSpPr>
          <p:nvPr/>
        </p:nvCxnSpPr>
        <p:spPr>
          <a:xfrm>
            <a:off x="5435100" y="3417950"/>
            <a:ext cx="1153500" cy="12300"/>
          </a:xfrm>
          <a:prstGeom prst="straightConnector1">
            <a:avLst/>
          </a:prstGeom>
          <a:noFill/>
          <a:ln w="19050" cap="flat" cmpd="sng">
            <a:solidFill>
              <a:srgbClr val="FF0000"/>
            </a:solidFill>
            <a:prstDash val="solid"/>
            <a:round/>
            <a:headEnd type="none" w="med" len="med"/>
            <a:tailEnd type="stealth" w="med" len="med"/>
          </a:ln>
        </p:spPr>
      </p:cxnSp>
      <p:cxnSp>
        <p:nvCxnSpPr>
          <p:cNvPr id="953" name="Google Shape;953;p66"/>
          <p:cNvCxnSpPr>
            <a:stCxn id="948" idx="3"/>
            <a:endCxn id="944" idx="1"/>
          </p:cNvCxnSpPr>
          <p:nvPr/>
        </p:nvCxnSpPr>
        <p:spPr>
          <a:xfrm>
            <a:off x="5435100" y="3417950"/>
            <a:ext cx="976800" cy="1083000"/>
          </a:xfrm>
          <a:prstGeom prst="straightConnector1">
            <a:avLst/>
          </a:prstGeom>
          <a:noFill/>
          <a:ln w="19050" cap="flat" cmpd="sng">
            <a:solidFill>
              <a:srgbClr val="FF0000"/>
            </a:solidFill>
            <a:prstDash val="solid"/>
            <a:round/>
            <a:headEnd type="none" w="med" len="med"/>
            <a:tailEnd type="triangle" w="med" len="med"/>
          </a:ln>
        </p:spPr>
      </p:cxnSp>
      <p:sp>
        <p:nvSpPr>
          <p:cNvPr id="954" name="Google Shape;954;p66"/>
          <p:cNvSpPr txBox="1"/>
          <p:nvPr/>
        </p:nvSpPr>
        <p:spPr>
          <a:xfrm rot="-2195597">
            <a:off x="5624760" y="2571713"/>
            <a:ext cx="857530" cy="4001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rgbClr val="FF0000"/>
                </a:solidFill>
                <a:latin typeface="Lato"/>
                <a:ea typeface="Lato"/>
                <a:cs typeface="Lato"/>
                <a:sym typeface="Lato"/>
              </a:rPr>
              <a:t>Pilotage</a:t>
            </a:r>
            <a:endParaRPr b="1">
              <a:solidFill>
                <a:srgbClr val="FF0000"/>
              </a:solidFill>
              <a:latin typeface="Lato"/>
              <a:ea typeface="Lato"/>
              <a:cs typeface="Lato"/>
              <a:sym typeface="Lato"/>
            </a:endParaRPr>
          </a:p>
        </p:txBody>
      </p:sp>
      <p:sp>
        <p:nvSpPr>
          <p:cNvPr id="955" name="Google Shape;955;p66"/>
          <p:cNvSpPr txBox="1"/>
          <p:nvPr/>
        </p:nvSpPr>
        <p:spPr>
          <a:xfrm rot="2700000">
            <a:off x="5624797" y="3718727"/>
            <a:ext cx="857438" cy="40008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rgbClr val="FF0000"/>
                </a:solidFill>
                <a:latin typeface="Lato"/>
                <a:ea typeface="Lato"/>
                <a:cs typeface="Lato"/>
                <a:sym typeface="Lato"/>
              </a:rPr>
              <a:t>Pilotage</a:t>
            </a:r>
            <a:endParaRPr b="1">
              <a:solidFill>
                <a:srgbClr val="FF0000"/>
              </a:solidFill>
              <a:latin typeface="Lato"/>
              <a:ea typeface="Lato"/>
              <a:cs typeface="Lato"/>
              <a:sym typeface="Lato"/>
            </a:endParaRPr>
          </a:p>
        </p:txBody>
      </p:sp>
      <p:sp>
        <p:nvSpPr>
          <p:cNvPr id="956" name="Google Shape;956;p66"/>
          <p:cNvSpPr txBox="1"/>
          <p:nvPr/>
        </p:nvSpPr>
        <p:spPr>
          <a:xfrm>
            <a:off x="5702685" y="3073965"/>
            <a:ext cx="85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rgbClr val="FF0000"/>
                </a:solidFill>
                <a:latin typeface="Lato"/>
                <a:ea typeface="Lato"/>
                <a:cs typeface="Lato"/>
                <a:sym typeface="Lato"/>
              </a:rPr>
              <a:t>Pilotage</a:t>
            </a:r>
            <a:endParaRPr b="1">
              <a:solidFill>
                <a:srgbClr val="FF0000"/>
              </a:solidFill>
              <a:latin typeface="Lato"/>
              <a:ea typeface="Lato"/>
              <a:cs typeface="Lato"/>
              <a:sym typeface="Lato"/>
            </a:endParaRPr>
          </a:p>
        </p:txBody>
      </p:sp>
      <p:sp>
        <p:nvSpPr>
          <p:cNvPr id="957" name="Google Shape;957;p66"/>
          <p:cNvSpPr txBox="1"/>
          <p:nvPr/>
        </p:nvSpPr>
        <p:spPr>
          <a:xfrm>
            <a:off x="1400373" y="3073965"/>
            <a:ext cx="85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rgbClr val="FF0000"/>
                </a:solidFill>
                <a:latin typeface="Lato"/>
                <a:ea typeface="Lato"/>
                <a:cs typeface="Lato"/>
                <a:sym typeface="Lato"/>
              </a:rPr>
              <a:t>Manage</a:t>
            </a:r>
            <a:endParaRPr b="1">
              <a:solidFill>
                <a:srgbClr val="FF0000"/>
              </a:solidFill>
              <a:latin typeface="Lato"/>
              <a:ea typeface="Lato"/>
              <a:cs typeface="Lato"/>
              <a:sym typeface="Lato"/>
            </a:endParaRPr>
          </a:p>
        </p:txBody>
      </p:sp>
      <p:cxnSp>
        <p:nvCxnSpPr>
          <p:cNvPr id="958" name="Google Shape;958;p66"/>
          <p:cNvCxnSpPr>
            <a:stCxn id="948" idx="2"/>
          </p:cNvCxnSpPr>
          <p:nvPr/>
        </p:nvCxnSpPr>
        <p:spPr>
          <a:xfrm>
            <a:off x="3876300" y="4468400"/>
            <a:ext cx="0" cy="333300"/>
          </a:xfrm>
          <a:prstGeom prst="straightConnector1">
            <a:avLst/>
          </a:prstGeom>
          <a:noFill/>
          <a:ln w="19050" cap="flat" cmpd="sng">
            <a:solidFill>
              <a:srgbClr val="FF0000"/>
            </a:solidFill>
            <a:prstDash val="solid"/>
            <a:round/>
            <a:headEnd type="none" w="med" len="med"/>
            <a:tailEnd type="triangle" w="med" len="med"/>
          </a:ln>
        </p:spPr>
      </p:cxnSp>
      <p:sp>
        <p:nvSpPr>
          <p:cNvPr id="959" name="Google Shape;959;p66"/>
          <p:cNvSpPr txBox="1"/>
          <p:nvPr/>
        </p:nvSpPr>
        <p:spPr>
          <a:xfrm>
            <a:off x="3639573" y="4760474"/>
            <a:ext cx="85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rgbClr val="FF0000"/>
                </a:solidFill>
                <a:latin typeface="Lato"/>
                <a:ea typeface="Lato"/>
                <a:cs typeface="Lato"/>
                <a:sym typeface="Lato"/>
              </a:rPr>
              <a:t>KPI</a:t>
            </a:r>
            <a:endParaRPr b="1">
              <a:solidFill>
                <a:srgbClr val="FF0000"/>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6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Gestion du recrutement et de l’embauche</a:t>
            </a:r>
            <a:endParaRPr/>
          </a:p>
        </p:txBody>
      </p:sp>
      <p:sp>
        <p:nvSpPr>
          <p:cNvPr id="965" name="Google Shape;965;p67"/>
          <p:cNvSpPr/>
          <p:nvPr/>
        </p:nvSpPr>
        <p:spPr>
          <a:xfrm>
            <a:off x="236675" y="1069200"/>
            <a:ext cx="8658300" cy="602100"/>
          </a:xfrm>
          <a:prstGeom prst="chevron">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Suivi des candidatures</a:t>
            </a:r>
            <a:endParaRPr/>
          </a:p>
        </p:txBody>
      </p:sp>
      <p:sp>
        <p:nvSpPr>
          <p:cNvPr id="966" name="Google Shape;966;p67"/>
          <p:cNvSpPr/>
          <p:nvPr/>
        </p:nvSpPr>
        <p:spPr>
          <a:xfrm>
            <a:off x="483225" y="2555138"/>
            <a:ext cx="857400" cy="17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RH</a:t>
            </a:r>
            <a:endParaRPr/>
          </a:p>
        </p:txBody>
      </p:sp>
      <p:sp>
        <p:nvSpPr>
          <p:cNvPr id="967" name="Google Shape;967;p67"/>
          <p:cNvSpPr/>
          <p:nvPr/>
        </p:nvSpPr>
        <p:spPr>
          <a:xfrm>
            <a:off x="3397650" y="1940600"/>
            <a:ext cx="2348700" cy="38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Candidats</a:t>
            </a:r>
            <a:endParaRPr/>
          </a:p>
        </p:txBody>
      </p:sp>
      <p:sp>
        <p:nvSpPr>
          <p:cNvPr id="968" name="Google Shape;968;p67"/>
          <p:cNvSpPr/>
          <p:nvPr/>
        </p:nvSpPr>
        <p:spPr>
          <a:xfrm>
            <a:off x="7344275" y="3225050"/>
            <a:ext cx="1442100" cy="38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Gestionnaires</a:t>
            </a:r>
            <a:endParaRPr/>
          </a:p>
        </p:txBody>
      </p:sp>
      <p:sp>
        <p:nvSpPr>
          <p:cNvPr id="969" name="Google Shape;969;p67"/>
          <p:cNvSpPr/>
          <p:nvPr/>
        </p:nvSpPr>
        <p:spPr>
          <a:xfrm>
            <a:off x="3391475" y="4534950"/>
            <a:ext cx="2348700" cy="38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Managers</a:t>
            </a:r>
            <a:endParaRPr/>
          </a:p>
        </p:txBody>
      </p:sp>
      <p:cxnSp>
        <p:nvCxnSpPr>
          <p:cNvPr id="970" name="Google Shape;970;p67"/>
          <p:cNvCxnSpPr>
            <a:stCxn id="966" idx="3"/>
            <a:endCxn id="968" idx="1"/>
          </p:cNvCxnSpPr>
          <p:nvPr/>
        </p:nvCxnSpPr>
        <p:spPr>
          <a:xfrm>
            <a:off x="1340625" y="3417938"/>
            <a:ext cx="6003600" cy="0"/>
          </a:xfrm>
          <a:prstGeom prst="straightConnector1">
            <a:avLst/>
          </a:prstGeom>
          <a:noFill/>
          <a:ln w="19050" cap="flat" cmpd="sng">
            <a:solidFill>
              <a:schemeClr val="dk2"/>
            </a:solidFill>
            <a:prstDash val="solid"/>
            <a:round/>
            <a:headEnd type="stealth" w="med" len="med"/>
            <a:tailEnd type="triangle" w="med" len="med"/>
          </a:ln>
        </p:spPr>
      </p:cxnSp>
      <p:cxnSp>
        <p:nvCxnSpPr>
          <p:cNvPr id="971" name="Google Shape;971;p67"/>
          <p:cNvCxnSpPr>
            <a:stCxn id="966" idx="3"/>
            <a:endCxn id="967" idx="2"/>
          </p:cNvCxnSpPr>
          <p:nvPr/>
        </p:nvCxnSpPr>
        <p:spPr>
          <a:xfrm rot="10800000" flipH="1">
            <a:off x="1340625" y="2326538"/>
            <a:ext cx="3231300" cy="1091400"/>
          </a:xfrm>
          <a:prstGeom prst="straightConnector1">
            <a:avLst/>
          </a:prstGeom>
          <a:noFill/>
          <a:ln w="19050" cap="flat" cmpd="sng">
            <a:solidFill>
              <a:schemeClr val="dk2"/>
            </a:solidFill>
            <a:prstDash val="solid"/>
            <a:round/>
            <a:headEnd type="none" w="med" len="med"/>
            <a:tailEnd type="triangle" w="med" len="med"/>
          </a:ln>
        </p:spPr>
      </p:cxnSp>
      <p:sp>
        <p:nvSpPr>
          <p:cNvPr id="972" name="Google Shape;972;p67"/>
          <p:cNvSpPr txBox="1"/>
          <p:nvPr/>
        </p:nvSpPr>
        <p:spPr>
          <a:xfrm>
            <a:off x="5710386" y="3126114"/>
            <a:ext cx="128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Collaboration</a:t>
            </a:r>
            <a:endParaRPr>
              <a:solidFill>
                <a:schemeClr val="lt1"/>
              </a:solidFill>
              <a:latin typeface="Lato"/>
              <a:ea typeface="Lato"/>
              <a:cs typeface="Lato"/>
              <a:sym typeface="Lato"/>
            </a:endParaRPr>
          </a:p>
        </p:txBody>
      </p:sp>
      <p:cxnSp>
        <p:nvCxnSpPr>
          <p:cNvPr id="973" name="Google Shape;973;p67"/>
          <p:cNvCxnSpPr>
            <a:stCxn id="967" idx="2"/>
            <a:endCxn id="969" idx="0"/>
          </p:cNvCxnSpPr>
          <p:nvPr/>
        </p:nvCxnSpPr>
        <p:spPr>
          <a:xfrm flipH="1">
            <a:off x="4565700" y="2326400"/>
            <a:ext cx="6300" cy="2208600"/>
          </a:xfrm>
          <a:prstGeom prst="straightConnector1">
            <a:avLst/>
          </a:prstGeom>
          <a:noFill/>
          <a:ln w="19050" cap="flat" cmpd="sng">
            <a:solidFill>
              <a:schemeClr val="dk2"/>
            </a:solidFill>
            <a:prstDash val="solid"/>
            <a:round/>
            <a:headEnd type="triangle" w="med" len="med"/>
            <a:tailEnd type="triangle" w="med" len="med"/>
          </a:ln>
        </p:spPr>
      </p:cxnSp>
      <p:sp>
        <p:nvSpPr>
          <p:cNvPr id="974" name="Google Shape;974;p67"/>
          <p:cNvSpPr txBox="1"/>
          <p:nvPr/>
        </p:nvSpPr>
        <p:spPr>
          <a:xfrm>
            <a:off x="4291836" y="3797189"/>
            <a:ext cx="1283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Mise en relation</a:t>
            </a:r>
            <a:endParaRPr>
              <a:solidFill>
                <a:schemeClr val="lt1"/>
              </a:solidFill>
              <a:latin typeface="Lato"/>
              <a:ea typeface="Lato"/>
              <a:cs typeface="Lato"/>
              <a:sym typeface="Lato"/>
            </a:endParaRPr>
          </a:p>
        </p:txBody>
      </p:sp>
      <p:sp>
        <p:nvSpPr>
          <p:cNvPr id="975" name="Google Shape;975;p67"/>
          <p:cNvSpPr txBox="1"/>
          <p:nvPr/>
        </p:nvSpPr>
        <p:spPr>
          <a:xfrm rot="-1121425">
            <a:off x="1708872" y="2629533"/>
            <a:ext cx="1957533" cy="40025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Prise de contact</a:t>
            </a:r>
            <a:endParaRPr>
              <a:solidFill>
                <a:schemeClr val="lt1"/>
              </a:solidFill>
              <a:latin typeface="Lato"/>
              <a:ea typeface="Lato"/>
              <a:cs typeface="Lato"/>
              <a:sym typeface="Lato"/>
            </a:endParaRPr>
          </a:p>
        </p:txBody>
      </p:sp>
      <p:sp>
        <p:nvSpPr>
          <p:cNvPr id="976" name="Google Shape;976;p67"/>
          <p:cNvSpPr txBox="1"/>
          <p:nvPr/>
        </p:nvSpPr>
        <p:spPr>
          <a:xfrm rot="-1121425">
            <a:off x="1836263" y="2823615"/>
            <a:ext cx="1957533" cy="40025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Suivi</a:t>
            </a:r>
            <a:endParaRPr>
              <a:solidFill>
                <a:schemeClr val="lt1"/>
              </a:solidFill>
              <a:latin typeface="Lato"/>
              <a:ea typeface="Lato"/>
              <a:cs typeface="Lato"/>
              <a:sym typeface="Lato"/>
            </a:endParaRPr>
          </a:p>
        </p:txBody>
      </p:sp>
      <p:cxnSp>
        <p:nvCxnSpPr>
          <p:cNvPr id="977" name="Google Shape;977;p67"/>
          <p:cNvCxnSpPr>
            <a:stCxn id="966" idx="3"/>
          </p:cNvCxnSpPr>
          <p:nvPr/>
        </p:nvCxnSpPr>
        <p:spPr>
          <a:xfrm>
            <a:off x="1340625" y="3417938"/>
            <a:ext cx="3236100" cy="1100400"/>
          </a:xfrm>
          <a:prstGeom prst="straightConnector1">
            <a:avLst/>
          </a:prstGeom>
          <a:noFill/>
          <a:ln w="19050" cap="flat" cmpd="sng">
            <a:solidFill>
              <a:schemeClr val="dk2"/>
            </a:solidFill>
            <a:prstDash val="solid"/>
            <a:round/>
            <a:headEnd type="triangle" w="med" len="med"/>
            <a:tailEnd type="triangle" w="med" len="med"/>
          </a:ln>
        </p:spPr>
      </p:cxnSp>
      <p:sp>
        <p:nvSpPr>
          <p:cNvPr id="978" name="Google Shape;978;p67"/>
          <p:cNvSpPr txBox="1"/>
          <p:nvPr/>
        </p:nvSpPr>
        <p:spPr>
          <a:xfrm rot="1245758">
            <a:off x="2024474" y="3666858"/>
            <a:ext cx="1957421" cy="40010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chemeClr val="lt1"/>
                </a:solidFill>
                <a:latin typeface="Lato"/>
                <a:ea typeface="Lato"/>
                <a:cs typeface="Lato"/>
                <a:sym typeface="Lato"/>
              </a:rPr>
              <a:t>Collaboration</a:t>
            </a:r>
            <a:endParaRPr>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68"/>
          <p:cNvSpPr/>
          <p:nvPr/>
        </p:nvSpPr>
        <p:spPr>
          <a:xfrm>
            <a:off x="3101100" y="2631500"/>
            <a:ext cx="2884500" cy="1596600"/>
          </a:xfrm>
          <a:prstGeom prst="rect">
            <a:avLst/>
          </a:prstGeom>
          <a:noFill/>
          <a:ln w="28575"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68"/>
          <p:cNvPicPr preferRelativeResize="0"/>
          <p:nvPr/>
        </p:nvPicPr>
        <p:blipFill>
          <a:blip r:embed="rId3">
            <a:alphaModFix/>
          </a:blip>
          <a:stretch>
            <a:fillRect/>
          </a:stretch>
        </p:blipFill>
        <p:spPr>
          <a:xfrm>
            <a:off x="3238706" y="2719162"/>
            <a:ext cx="2654244" cy="1423024"/>
          </a:xfrm>
          <a:prstGeom prst="rect">
            <a:avLst/>
          </a:prstGeom>
          <a:noFill/>
          <a:ln>
            <a:noFill/>
          </a:ln>
        </p:spPr>
      </p:pic>
      <p:sp>
        <p:nvSpPr>
          <p:cNvPr id="985" name="Google Shape;985;p6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Gestion du recrutement et de l’embauche</a:t>
            </a:r>
            <a:endParaRPr/>
          </a:p>
        </p:txBody>
      </p:sp>
      <p:sp>
        <p:nvSpPr>
          <p:cNvPr id="986" name="Google Shape;986;p68"/>
          <p:cNvSpPr/>
          <p:nvPr/>
        </p:nvSpPr>
        <p:spPr>
          <a:xfrm>
            <a:off x="236675" y="1069200"/>
            <a:ext cx="8658300" cy="602100"/>
          </a:xfrm>
          <a:prstGeom prst="chevron">
            <a:avLst>
              <a:gd name="adj"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Suivi des candidatures</a:t>
            </a:r>
            <a:endParaRPr/>
          </a:p>
        </p:txBody>
      </p:sp>
      <p:sp>
        <p:nvSpPr>
          <p:cNvPr id="987" name="Google Shape;987;p68"/>
          <p:cNvSpPr/>
          <p:nvPr/>
        </p:nvSpPr>
        <p:spPr>
          <a:xfrm>
            <a:off x="483225" y="2555138"/>
            <a:ext cx="857400" cy="17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RH</a:t>
            </a:r>
            <a:endParaRPr/>
          </a:p>
        </p:txBody>
      </p:sp>
      <p:sp>
        <p:nvSpPr>
          <p:cNvPr id="988" name="Google Shape;988;p68"/>
          <p:cNvSpPr/>
          <p:nvPr/>
        </p:nvSpPr>
        <p:spPr>
          <a:xfrm>
            <a:off x="3369000" y="1958500"/>
            <a:ext cx="2348700" cy="38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Candidats</a:t>
            </a:r>
            <a:endParaRPr/>
          </a:p>
        </p:txBody>
      </p:sp>
      <p:sp>
        <p:nvSpPr>
          <p:cNvPr id="989" name="Google Shape;989;p68"/>
          <p:cNvSpPr/>
          <p:nvPr/>
        </p:nvSpPr>
        <p:spPr>
          <a:xfrm>
            <a:off x="7344300" y="3237750"/>
            <a:ext cx="1442100" cy="38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Gestionnaires</a:t>
            </a:r>
            <a:endParaRPr/>
          </a:p>
        </p:txBody>
      </p:sp>
      <p:sp>
        <p:nvSpPr>
          <p:cNvPr id="990" name="Google Shape;990;p68"/>
          <p:cNvSpPr/>
          <p:nvPr/>
        </p:nvSpPr>
        <p:spPr>
          <a:xfrm>
            <a:off x="3369000" y="4533200"/>
            <a:ext cx="2348700" cy="38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Managers</a:t>
            </a:r>
            <a:endParaRPr/>
          </a:p>
        </p:txBody>
      </p:sp>
      <p:sp>
        <p:nvSpPr>
          <p:cNvPr id="991" name="Google Shape;991;p68"/>
          <p:cNvSpPr txBox="1"/>
          <p:nvPr/>
        </p:nvSpPr>
        <p:spPr>
          <a:xfrm>
            <a:off x="5909388" y="2426650"/>
            <a:ext cx="68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Lato"/>
                <a:ea typeface="Lato"/>
                <a:cs typeface="Lato"/>
                <a:sym typeface="Lato"/>
              </a:rPr>
              <a:t>SaaS</a:t>
            </a:r>
            <a:endParaRPr b="1">
              <a:solidFill>
                <a:srgbClr val="FF0000"/>
              </a:solidFill>
              <a:latin typeface="Lato"/>
              <a:ea typeface="Lato"/>
              <a:cs typeface="Lato"/>
              <a:sym typeface="Lato"/>
            </a:endParaRPr>
          </a:p>
        </p:txBody>
      </p:sp>
      <p:cxnSp>
        <p:nvCxnSpPr>
          <p:cNvPr id="992" name="Google Shape;992;p68"/>
          <p:cNvCxnSpPr>
            <a:stCxn id="987" idx="3"/>
            <a:endCxn id="983" idx="1"/>
          </p:cNvCxnSpPr>
          <p:nvPr/>
        </p:nvCxnSpPr>
        <p:spPr>
          <a:xfrm>
            <a:off x="1340625" y="3417938"/>
            <a:ext cx="1760400" cy="12000"/>
          </a:xfrm>
          <a:prstGeom prst="straightConnector1">
            <a:avLst/>
          </a:prstGeom>
          <a:noFill/>
          <a:ln w="19050" cap="flat" cmpd="sng">
            <a:solidFill>
              <a:srgbClr val="FF0000"/>
            </a:solidFill>
            <a:prstDash val="solid"/>
            <a:round/>
            <a:headEnd type="triangle" w="med" len="med"/>
            <a:tailEnd type="triangle" w="med" len="med"/>
          </a:ln>
        </p:spPr>
      </p:cxnSp>
      <p:cxnSp>
        <p:nvCxnSpPr>
          <p:cNvPr id="993" name="Google Shape;993;p68"/>
          <p:cNvCxnSpPr>
            <a:stCxn id="983" idx="3"/>
            <a:endCxn id="989" idx="1"/>
          </p:cNvCxnSpPr>
          <p:nvPr/>
        </p:nvCxnSpPr>
        <p:spPr>
          <a:xfrm>
            <a:off x="5985600" y="3429800"/>
            <a:ext cx="1358700" cy="900"/>
          </a:xfrm>
          <a:prstGeom prst="straightConnector1">
            <a:avLst/>
          </a:prstGeom>
          <a:noFill/>
          <a:ln w="19050" cap="flat" cmpd="sng">
            <a:solidFill>
              <a:srgbClr val="FF0000"/>
            </a:solidFill>
            <a:prstDash val="solid"/>
            <a:round/>
            <a:headEnd type="triangle" w="med" len="med"/>
            <a:tailEnd type="triangle" w="med" len="med"/>
          </a:ln>
        </p:spPr>
      </p:cxnSp>
      <p:cxnSp>
        <p:nvCxnSpPr>
          <p:cNvPr id="994" name="Google Shape;994;p68"/>
          <p:cNvCxnSpPr>
            <a:stCxn id="988" idx="2"/>
            <a:endCxn id="983" idx="0"/>
          </p:cNvCxnSpPr>
          <p:nvPr/>
        </p:nvCxnSpPr>
        <p:spPr>
          <a:xfrm>
            <a:off x="4543350" y="2344300"/>
            <a:ext cx="0" cy="287100"/>
          </a:xfrm>
          <a:prstGeom prst="straightConnector1">
            <a:avLst/>
          </a:prstGeom>
          <a:noFill/>
          <a:ln w="19050" cap="flat" cmpd="sng">
            <a:solidFill>
              <a:srgbClr val="FF0000"/>
            </a:solidFill>
            <a:prstDash val="solid"/>
            <a:round/>
            <a:headEnd type="none" w="med" len="med"/>
            <a:tailEnd type="triangle" w="med" len="med"/>
          </a:ln>
        </p:spPr>
      </p:cxnSp>
      <p:cxnSp>
        <p:nvCxnSpPr>
          <p:cNvPr id="995" name="Google Shape;995;p68"/>
          <p:cNvCxnSpPr>
            <a:stCxn id="990" idx="0"/>
            <a:endCxn id="983" idx="2"/>
          </p:cNvCxnSpPr>
          <p:nvPr/>
        </p:nvCxnSpPr>
        <p:spPr>
          <a:xfrm rot="10800000">
            <a:off x="4543350" y="4228100"/>
            <a:ext cx="0" cy="305100"/>
          </a:xfrm>
          <a:prstGeom prst="straightConnector1">
            <a:avLst/>
          </a:prstGeom>
          <a:noFill/>
          <a:ln w="19050" cap="flat" cmpd="sng">
            <a:solidFill>
              <a:srgbClr val="FF0000"/>
            </a:solidFill>
            <a:prstDash val="solid"/>
            <a:round/>
            <a:headEnd type="triangl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txBox="1">
            <a:spLocks noGrp="1"/>
          </p:cNvSpPr>
          <p:nvPr>
            <p:ph type="title"/>
          </p:nvPr>
        </p:nvSpPr>
        <p:spPr>
          <a:xfrm>
            <a:off x="329300" y="3613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Présentation</a:t>
            </a:r>
            <a:endParaRPr/>
          </a:p>
        </p:txBody>
      </p:sp>
      <p:pic>
        <p:nvPicPr>
          <p:cNvPr id="397" name="Google Shape;397;p33"/>
          <p:cNvPicPr preferRelativeResize="0"/>
          <p:nvPr/>
        </p:nvPicPr>
        <p:blipFill>
          <a:blip r:embed="rId3">
            <a:alphaModFix/>
          </a:blip>
          <a:stretch>
            <a:fillRect/>
          </a:stretch>
        </p:blipFill>
        <p:spPr>
          <a:xfrm>
            <a:off x="7209825" y="361325"/>
            <a:ext cx="1506225" cy="1506250"/>
          </a:xfrm>
          <a:prstGeom prst="rect">
            <a:avLst/>
          </a:prstGeom>
          <a:noFill/>
          <a:ln>
            <a:noFill/>
          </a:ln>
        </p:spPr>
      </p:pic>
      <p:sp>
        <p:nvSpPr>
          <p:cNvPr id="398" name="Google Shape;398;p33"/>
          <p:cNvSpPr txBox="1"/>
          <p:nvPr/>
        </p:nvSpPr>
        <p:spPr>
          <a:xfrm>
            <a:off x="819150" y="907050"/>
            <a:ext cx="5609700" cy="59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fr" sz="2400">
                <a:solidFill>
                  <a:schemeClr val="dk2"/>
                </a:solidFill>
                <a:latin typeface="Montserrat"/>
                <a:ea typeface="Montserrat"/>
                <a:cs typeface="Montserrat"/>
                <a:sym typeface="Montserrat"/>
              </a:rPr>
              <a:t>Yann Fornier</a:t>
            </a:r>
            <a:endParaRPr sz="2400">
              <a:solidFill>
                <a:schemeClr val="dk2"/>
              </a:solidFill>
              <a:latin typeface="Montserrat"/>
              <a:ea typeface="Montserrat"/>
              <a:cs typeface="Montserrat"/>
              <a:sym typeface="Montserrat"/>
            </a:endParaRPr>
          </a:p>
        </p:txBody>
      </p:sp>
      <p:sp>
        <p:nvSpPr>
          <p:cNvPr id="399" name="Google Shape;399;p33"/>
          <p:cNvSpPr txBox="1"/>
          <p:nvPr/>
        </p:nvSpPr>
        <p:spPr>
          <a:xfrm>
            <a:off x="746425" y="1404275"/>
            <a:ext cx="6006000" cy="9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300">
                <a:latin typeface="Lato"/>
                <a:ea typeface="Lato"/>
                <a:cs typeface="Lato"/>
                <a:sym typeface="Lato"/>
              </a:rPr>
              <a:t>Enseignant en Informatique - Ecole d’Ingénieur, Ecole de Commerce, Université</a:t>
            </a:r>
            <a:endParaRPr sz="1300">
              <a:latin typeface="Lato"/>
              <a:ea typeface="Lato"/>
              <a:cs typeface="Lato"/>
              <a:sym typeface="Lato"/>
            </a:endParaRPr>
          </a:p>
          <a:p>
            <a:pPr marL="0" lvl="0" indent="0" algn="l" rtl="0">
              <a:lnSpc>
                <a:spcPct val="115000"/>
              </a:lnSpc>
              <a:spcBef>
                <a:spcPts val="1600"/>
              </a:spcBef>
              <a:spcAft>
                <a:spcPts val="0"/>
              </a:spcAft>
              <a:buNone/>
            </a:pPr>
            <a:r>
              <a:rPr lang="fr" sz="1300">
                <a:latin typeface="Lato"/>
                <a:ea typeface="Lato"/>
                <a:cs typeface="Lato"/>
                <a:sym typeface="Lato"/>
              </a:rPr>
              <a:t>Domaines privilégiés : Informatique Quantique, Cloud Computing, Blockchain</a:t>
            </a:r>
            <a:endParaRPr sz="1300">
              <a:latin typeface="Lato"/>
              <a:ea typeface="Lato"/>
              <a:cs typeface="Lato"/>
              <a:sym typeface="Lato"/>
            </a:endParaRPr>
          </a:p>
          <a:p>
            <a:pPr marL="0" lvl="0" indent="0" algn="l" rtl="0">
              <a:lnSpc>
                <a:spcPct val="115000"/>
              </a:lnSpc>
              <a:spcBef>
                <a:spcPts val="1600"/>
              </a:spcBef>
              <a:spcAft>
                <a:spcPts val="1600"/>
              </a:spcAft>
              <a:buNone/>
            </a:pPr>
            <a:endParaRPr sz="1300">
              <a:latin typeface="Lato"/>
              <a:ea typeface="Lato"/>
              <a:cs typeface="Lato"/>
              <a:sym typeface="Lato"/>
            </a:endParaRPr>
          </a:p>
        </p:txBody>
      </p:sp>
      <p:pic>
        <p:nvPicPr>
          <p:cNvPr id="400" name="Google Shape;400;p33">
            <a:hlinkClick r:id="rId4"/>
          </p:cNvPr>
          <p:cNvPicPr preferRelativeResize="0"/>
          <p:nvPr/>
        </p:nvPicPr>
        <p:blipFill>
          <a:blip r:embed="rId5">
            <a:alphaModFix/>
          </a:blip>
          <a:stretch>
            <a:fillRect/>
          </a:stretch>
        </p:blipFill>
        <p:spPr>
          <a:xfrm>
            <a:off x="5684301" y="372074"/>
            <a:ext cx="915625" cy="933089"/>
          </a:xfrm>
          <a:prstGeom prst="rect">
            <a:avLst/>
          </a:prstGeom>
          <a:noFill/>
          <a:ln>
            <a:noFill/>
          </a:ln>
        </p:spPr>
      </p:pic>
      <p:pic>
        <p:nvPicPr>
          <p:cNvPr id="401" name="Google Shape;401;p33"/>
          <p:cNvPicPr preferRelativeResize="0"/>
          <p:nvPr/>
        </p:nvPicPr>
        <p:blipFill>
          <a:blip r:embed="rId6">
            <a:alphaModFix/>
          </a:blip>
          <a:stretch>
            <a:fillRect/>
          </a:stretch>
        </p:blipFill>
        <p:spPr>
          <a:xfrm>
            <a:off x="4452825" y="281062"/>
            <a:ext cx="1069600" cy="1115129"/>
          </a:xfrm>
          <a:prstGeom prst="rect">
            <a:avLst/>
          </a:prstGeom>
          <a:noFill/>
          <a:ln>
            <a:noFill/>
          </a:ln>
        </p:spPr>
      </p:pic>
      <p:pic>
        <p:nvPicPr>
          <p:cNvPr id="402" name="Google Shape;402;p33"/>
          <p:cNvPicPr preferRelativeResize="0"/>
          <p:nvPr/>
        </p:nvPicPr>
        <p:blipFill>
          <a:blip r:embed="rId7">
            <a:alphaModFix/>
          </a:blip>
          <a:stretch>
            <a:fillRect/>
          </a:stretch>
        </p:blipFill>
        <p:spPr>
          <a:xfrm>
            <a:off x="3410554" y="2552089"/>
            <a:ext cx="1069599" cy="1069599"/>
          </a:xfrm>
          <a:prstGeom prst="rect">
            <a:avLst/>
          </a:prstGeom>
          <a:noFill/>
          <a:ln>
            <a:noFill/>
          </a:ln>
        </p:spPr>
      </p:pic>
      <p:pic>
        <p:nvPicPr>
          <p:cNvPr id="403" name="Google Shape;403;p33"/>
          <p:cNvPicPr preferRelativeResize="0"/>
          <p:nvPr/>
        </p:nvPicPr>
        <p:blipFill>
          <a:blip r:embed="rId8">
            <a:alphaModFix/>
          </a:blip>
          <a:stretch>
            <a:fillRect/>
          </a:stretch>
        </p:blipFill>
        <p:spPr>
          <a:xfrm>
            <a:off x="3219305" y="3621702"/>
            <a:ext cx="1069600" cy="1069600"/>
          </a:xfrm>
          <a:prstGeom prst="rect">
            <a:avLst/>
          </a:prstGeom>
          <a:noFill/>
          <a:ln>
            <a:noFill/>
          </a:ln>
        </p:spPr>
      </p:pic>
      <p:pic>
        <p:nvPicPr>
          <p:cNvPr id="404" name="Google Shape;404;p33"/>
          <p:cNvPicPr preferRelativeResize="0"/>
          <p:nvPr/>
        </p:nvPicPr>
        <p:blipFill>
          <a:blip r:embed="rId9">
            <a:alphaModFix/>
          </a:blip>
          <a:stretch>
            <a:fillRect/>
          </a:stretch>
        </p:blipFill>
        <p:spPr>
          <a:xfrm>
            <a:off x="4606817" y="3621689"/>
            <a:ext cx="1069599" cy="1069599"/>
          </a:xfrm>
          <a:prstGeom prst="rect">
            <a:avLst/>
          </a:prstGeom>
          <a:noFill/>
          <a:ln>
            <a:noFill/>
          </a:ln>
        </p:spPr>
      </p:pic>
      <p:pic>
        <p:nvPicPr>
          <p:cNvPr id="405" name="Google Shape;405;p33"/>
          <p:cNvPicPr preferRelativeResize="0"/>
          <p:nvPr/>
        </p:nvPicPr>
        <p:blipFill>
          <a:blip r:embed="rId10">
            <a:alphaModFix/>
          </a:blip>
          <a:stretch>
            <a:fillRect/>
          </a:stretch>
        </p:blipFill>
        <p:spPr>
          <a:xfrm>
            <a:off x="1769175" y="3621689"/>
            <a:ext cx="1279353" cy="1069601"/>
          </a:xfrm>
          <a:prstGeom prst="rect">
            <a:avLst/>
          </a:prstGeom>
          <a:noFill/>
          <a:ln>
            <a:noFill/>
          </a:ln>
        </p:spPr>
      </p:pic>
      <p:pic>
        <p:nvPicPr>
          <p:cNvPr id="406" name="Google Shape;406;p33"/>
          <p:cNvPicPr preferRelativeResize="0"/>
          <p:nvPr/>
        </p:nvPicPr>
        <p:blipFill>
          <a:blip r:embed="rId11">
            <a:alphaModFix/>
          </a:blip>
          <a:stretch>
            <a:fillRect/>
          </a:stretch>
        </p:blipFill>
        <p:spPr>
          <a:xfrm>
            <a:off x="4670500" y="2552088"/>
            <a:ext cx="1069600" cy="1069600"/>
          </a:xfrm>
          <a:prstGeom prst="rect">
            <a:avLst/>
          </a:prstGeom>
          <a:noFill/>
          <a:ln>
            <a:noFill/>
          </a:ln>
        </p:spPr>
      </p:pic>
      <p:pic>
        <p:nvPicPr>
          <p:cNvPr id="407" name="Google Shape;407;p33"/>
          <p:cNvPicPr preferRelativeResize="0"/>
          <p:nvPr/>
        </p:nvPicPr>
        <p:blipFill>
          <a:blip r:embed="rId12">
            <a:alphaModFix/>
          </a:blip>
          <a:stretch>
            <a:fillRect/>
          </a:stretch>
        </p:blipFill>
        <p:spPr>
          <a:xfrm>
            <a:off x="5930480" y="2447213"/>
            <a:ext cx="1279350" cy="1279350"/>
          </a:xfrm>
          <a:prstGeom prst="rect">
            <a:avLst/>
          </a:prstGeom>
          <a:noFill/>
          <a:ln>
            <a:noFill/>
          </a:ln>
        </p:spPr>
      </p:pic>
      <p:pic>
        <p:nvPicPr>
          <p:cNvPr id="408" name="Google Shape;408;p33"/>
          <p:cNvPicPr preferRelativeResize="0"/>
          <p:nvPr/>
        </p:nvPicPr>
        <p:blipFill>
          <a:blip r:embed="rId13">
            <a:alphaModFix/>
          </a:blip>
          <a:stretch>
            <a:fillRect/>
          </a:stretch>
        </p:blipFill>
        <p:spPr>
          <a:xfrm>
            <a:off x="5994312" y="3857250"/>
            <a:ext cx="1197000" cy="598500"/>
          </a:xfrm>
          <a:prstGeom prst="rect">
            <a:avLst/>
          </a:prstGeom>
          <a:noFill/>
          <a:ln>
            <a:noFill/>
          </a:ln>
        </p:spPr>
      </p:pic>
      <p:pic>
        <p:nvPicPr>
          <p:cNvPr id="409" name="Google Shape;409;p33"/>
          <p:cNvPicPr preferRelativeResize="0"/>
          <p:nvPr/>
        </p:nvPicPr>
        <p:blipFill>
          <a:blip r:embed="rId14">
            <a:alphaModFix/>
          </a:blip>
          <a:stretch>
            <a:fillRect/>
          </a:stretch>
        </p:blipFill>
        <p:spPr>
          <a:xfrm>
            <a:off x="1655750" y="2846402"/>
            <a:ext cx="1506227" cy="48098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6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Gestion du recrutement et de l’embauche</a:t>
            </a:r>
            <a:endParaRPr/>
          </a:p>
        </p:txBody>
      </p:sp>
      <p:pic>
        <p:nvPicPr>
          <p:cNvPr id="1001" name="Google Shape;1001;p69"/>
          <p:cNvPicPr preferRelativeResize="0"/>
          <p:nvPr/>
        </p:nvPicPr>
        <p:blipFill>
          <a:blip r:embed="rId3">
            <a:alphaModFix/>
          </a:blip>
          <a:stretch>
            <a:fillRect/>
          </a:stretch>
        </p:blipFill>
        <p:spPr>
          <a:xfrm>
            <a:off x="427347" y="2084100"/>
            <a:ext cx="3986625" cy="2123400"/>
          </a:xfrm>
          <a:prstGeom prst="rect">
            <a:avLst/>
          </a:prstGeom>
          <a:noFill/>
          <a:ln>
            <a:noFill/>
          </a:ln>
        </p:spPr>
      </p:pic>
      <p:pic>
        <p:nvPicPr>
          <p:cNvPr id="1002" name="Google Shape;1002;p69"/>
          <p:cNvPicPr preferRelativeResize="0"/>
          <p:nvPr/>
        </p:nvPicPr>
        <p:blipFill>
          <a:blip r:embed="rId4">
            <a:alphaModFix/>
          </a:blip>
          <a:stretch>
            <a:fillRect/>
          </a:stretch>
        </p:blipFill>
        <p:spPr>
          <a:xfrm>
            <a:off x="4729313" y="2084100"/>
            <a:ext cx="4034487" cy="2123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7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à la donnée</a:t>
            </a:r>
            <a:endParaRPr/>
          </a:p>
        </p:txBody>
      </p:sp>
      <p:sp>
        <p:nvSpPr>
          <p:cNvPr id="1008" name="Google Shape;1008;p7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fr" sz="1200">
                <a:solidFill>
                  <a:srgbClr val="000000"/>
                </a:solidFill>
              </a:rPr>
              <a:t>	</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spcBef>
                <a:spcPts val="0"/>
              </a:spcBef>
              <a:spcAft>
                <a:spcPts val="12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71"/>
          <p:cNvSpPr txBox="1">
            <a:spLocks noGrp="1"/>
          </p:cNvSpPr>
          <p:nvPr>
            <p:ph type="title"/>
          </p:nvPr>
        </p:nvSpPr>
        <p:spPr>
          <a:xfrm>
            <a:off x="695650" y="2285250"/>
            <a:ext cx="7957800" cy="573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“Donnée”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72"/>
          <p:cNvSpPr txBox="1">
            <a:spLocks noGrp="1"/>
          </p:cNvSpPr>
          <p:nvPr>
            <p:ph type="title"/>
          </p:nvPr>
        </p:nvSpPr>
        <p:spPr>
          <a:xfrm>
            <a:off x="695650" y="2285250"/>
            <a:ext cx="7957800" cy="573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“Donnée”</a:t>
            </a:r>
            <a:endParaRPr/>
          </a:p>
        </p:txBody>
      </p:sp>
      <p:sp>
        <p:nvSpPr>
          <p:cNvPr id="1019" name="Google Shape;1019;p72"/>
          <p:cNvSpPr txBox="1">
            <a:spLocks noGrp="1"/>
          </p:cNvSpPr>
          <p:nvPr>
            <p:ph type="title"/>
          </p:nvPr>
        </p:nvSpPr>
        <p:spPr>
          <a:xfrm>
            <a:off x="927525" y="688025"/>
            <a:ext cx="3541500" cy="573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Big Data</a:t>
            </a:r>
            <a:endParaRPr/>
          </a:p>
        </p:txBody>
      </p:sp>
      <p:sp>
        <p:nvSpPr>
          <p:cNvPr id="1020" name="Google Shape;1020;p72"/>
          <p:cNvSpPr txBox="1">
            <a:spLocks noGrp="1"/>
          </p:cNvSpPr>
          <p:nvPr>
            <p:ph type="title"/>
          </p:nvPr>
        </p:nvSpPr>
        <p:spPr>
          <a:xfrm>
            <a:off x="5111950" y="956350"/>
            <a:ext cx="3541500" cy="573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“Donnée d’entreprise”</a:t>
            </a:r>
            <a:endParaRPr/>
          </a:p>
        </p:txBody>
      </p:sp>
      <p:sp>
        <p:nvSpPr>
          <p:cNvPr id="1021" name="Google Shape;1021;p72"/>
          <p:cNvSpPr txBox="1">
            <a:spLocks noGrp="1"/>
          </p:cNvSpPr>
          <p:nvPr>
            <p:ph type="title"/>
          </p:nvPr>
        </p:nvSpPr>
        <p:spPr>
          <a:xfrm>
            <a:off x="310475" y="3882475"/>
            <a:ext cx="3541500" cy="573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Traitement</a:t>
            </a:r>
            <a:endParaRPr/>
          </a:p>
        </p:txBody>
      </p:sp>
      <p:sp>
        <p:nvSpPr>
          <p:cNvPr id="1022" name="Google Shape;1022;p72"/>
          <p:cNvSpPr txBox="1">
            <a:spLocks noGrp="1"/>
          </p:cNvSpPr>
          <p:nvPr>
            <p:ph type="title"/>
          </p:nvPr>
        </p:nvSpPr>
        <p:spPr>
          <a:xfrm>
            <a:off x="4869550" y="3814400"/>
            <a:ext cx="3541500" cy="573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Numérique</a:t>
            </a:r>
            <a:endParaRPr/>
          </a:p>
        </p:txBody>
      </p:sp>
      <p:sp>
        <p:nvSpPr>
          <p:cNvPr id="1023" name="Google Shape;1023;p72"/>
          <p:cNvSpPr txBox="1">
            <a:spLocks noGrp="1"/>
          </p:cNvSpPr>
          <p:nvPr>
            <p:ph type="title"/>
          </p:nvPr>
        </p:nvSpPr>
        <p:spPr>
          <a:xfrm>
            <a:off x="141850" y="2571750"/>
            <a:ext cx="3541500" cy="573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
              <a:t>Digitalisation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73"/>
          <p:cNvSpPr/>
          <p:nvPr/>
        </p:nvSpPr>
        <p:spPr>
          <a:xfrm>
            <a:off x="724313" y="3082025"/>
            <a:ext cx="1717200" cy="6633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Données Industrielles</a:t>
            </a:r>
            <a:endParaRPr/>
          </a:p>
        </p:txBody>
      </p:sp>
      <p:sp>
        <p:nvSpPr>
          <p:cNvPr id="1029" name="Google Shape;1029;p73"/>
          <p:cNvSpPr txBox="1">
            <a:spLocks noGrp="1"/>
          </p:cNvSpPr>
          <p:nvPr>
            <p:ph type="title"/>
          </p:nvPr>
        </p:nvSpPr>
        <p:spPr>
          <a:xfrm>
            <a:off x="209550" y="2360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processus liés aux données</a:t>
            </a:r>
            <a:endParaRPr/>
          </a:p>
        </p:txBody>
      </p:sp>
      <p:sp>
        <p:nvSpPr>
          <p:cNvPr id="1030" name="Google Shape;1030;p73"/>
          <p:cNvSpPr/>
          <p:nvPr/>
        </p:nvSpPr>
        <p:spPr>
          <a:xfrm>
            <a:off x="3153450" y="890000"/>
            <a:ext cx="2837100" cy="469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Collecte et gestion des données</a:t>
            </a:r>
            <a:endParaRPr/>
          </a:p>
        </p:txBody>
      </p:sp>
      <p:sp>
        <p:nvSpPr>
          <p:cNvPr id="1031" name="Google Shape;1031;p73"/>
          <p:cNvSpPr/>
          <p:nvPr/>
        </p:nvSpPr>
        <p:spPr>
          <a:xfrm>
            <a:off x="4190700" y="1683850"/>
            <a:ext cx="762600" cy="4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“Data”</a:t>
            </a:r>
            <a:endParaRPr/>
          </a:p>
        </p:txBody>
      </p:sp>
      <p:sp>
        <p:nvSpPr>
          <p:cNvPr id="1032" name="Google Shape;1032;p73"/>
          <p:cNvSpPr/>
          <p:nvPr/>
        </p:nvSpPr>
        <p:spPr>
          <a:xfrm>
            <a:off x="2717038" y="3082025"/>
            <a:ext cx="1717200" cy="6633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Données RH</a:t>
            </a:r>
            <a:endParaRPr/>
          </a:p>
        </p:txBody>
      </p:sp>
      <p:sp>
        <p:nvSpPr>
          <p:cNvPr id="1033" name="Google Shape;1033;p73"/>
          <p:cNvSpPr/>
          <p:nvPr/>
        </p:nvSpPr>
        <p:spPr>
          <a:xfrm>
            <a:off x="4709763" y="3082025"/>
            <a:ext cx="1717200" cy="6633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Données Commerciales</a:t>
            </a:r>
            <a:endParaRPr/>
          </a:p>
        </p:txBody>
      </p:sp>
      <p:sp>
        <p:nvSpPr>
          <p:cNvPr id="1034" name="Google Shape;1034;p73"/>
          <p:cNvSpPr/>
          <p:nvPr/>
        </p:nvSpPr>
        <p:spPr>
          <a:xfrm>
            <a:off x="6702488" y="3082025"/>
            <a:ext cx="1717200" cy="6633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Données Financières</a:t>
            </a:r>
            <a:endParaRPr/>
          </a:p>
        </p:txBody>
      </p:sp>
      <p:cxnSp>
        <p:nvCxnSpPr>
          <p:cNvPr id="1035" name="Google Shape;1035;p73"/>
          <p:cNvCxnSpPr>
            <a:stCxn id="1031" idx="2"/>
            <a:endCxn id="1028" idx="0"/>
          </p:cNvCxnSpPr>
          <p:nvPr/>
        </p:nvCxnSpPr>
        <p:spPr>
          <a:xfrm rot="5400000">
            <a:off x="2613000" y="1123150"/>
            <a:ext cx="928800" cy="2989200"/>
          </a:xfrm>
          <a:prstGeom prst="curvedConnector3">
            <a:avLst>
              <a:gd name="adj1" fmla="val 49993"/>
            </a:avLst>
          </a:prstGeom>
          <a:noFill/>
          <a:ln w="9525" cap="flat" cmpd="sng">
            <a:solidFill>
              <a:srgbClr val="FF0000"/>
            </a:solidFill>
            <a:prstDash val="dash"/>
            <a:round/>
            <a:headEnd type="none" w="med" len="med"/>
            <a:tailEnd type="stealth" w="med" len="med"/>
          </a:ln>
        </p:spPr>
      </p:cxnSp>
      <p:cxnSp>
        <p:nvCxnSpPr>
          <p:cNvPr id="1036" name="Google Shape;1036;p73"/>
          <p:cNvCxnSpPr>
            <a:stCxn id="1031" idx="2"/>
            <a:endCxn id="1032" idx="0"/>
          </p:cNvCxnSpPr>
          <p:nvPr/>
        </p:nvCxnSpPr>
        <p:spPr>
          <a:xfrm rot="5400000">
            <a:off x="3609450" y="2119600"/>
            <a:ext cx="928800" cy="996300"/>
          </a:xfrm>
          <a:prstGeom prst="curvedConnector3">
            <a:avLst>
              <a:gd name="adj1" fmla="val 49993"/>
            </a:avLst>
          </a:prstGeom>
          <a:noFill/>
          <a:ln w="9525" cap="flat" cmpd="sng">
            <a:solidFill>
              <a:srgbClr val="FF0000"/>
            </a:solidFill>
            <a:prstDash val="dash"/>
            <a:round/>
            <a:headEnd type="none" w="med" len="med"/>
            <a:tailEnd type="stealth" w="med" len="med"/>
          </a:ln>
        </p:spPr>
      </p:cxnSp>
      <p:cxnSp>
        <p:nvCxnSpPr>
          <p:cNvPr id="1037" name="Google Shape;1037;p73"/>
          <p:cNvCxnSpPr>
            <a:stCxn id="1031" idx="2"/>
            <a:endCxn id="1033" idx="0"/>
          </p:cNvCxnSpPr>
          <p:nvPr/>
        </p:nvCxnSpPr>
        <p:spPr>
          <a:xfrm rot="-5400000" flipH="1">
            <a:off x="4605750" y="2119600"/>
            <a:ext cx="928800" cy="996300"/>
          </a:xfrm>
          <a:prstGeom prst="curvedConnector3">
            <a:avLst>
              <a:gd name="adj1" fmla="val 49993"/>
            </a:avLst>
          </a:prstGeom>
          <a:noFill/>
          <a:ln w="9525" cap="flat" cmpd="sng">
            <a:solidFill>
              <a:srgbClr val="FF0000"/>
            </a:solidFill>
            <a:prstDash val="dash"/>
            <a:round/>
            <a:headEnd type="none" w="med" len="med"/>
            <a:tailEnd type="stealth" w="med" len="med"/>
          </a:ln>
        </p:spPr>
      </p:cxnSp>
      <p:cxnSp>
        <p:nvCxnSpPr>
          <p:cNvPr id="1038" name="Google Shape;1038;p73"/>
          <p:cNvCxnSpPr>
            <a:stCxn id="1031" idx="2"/>
            <a:endCxn id="1034" idx="0"/>
          </p:cNvCxnSpPr>
          <p:nvPr/>
        </p:nvCxnSpPr>
        <p:spPr>
          <a:xfrm rot="-5400000" flipH="1">
            <a:off x="5602200" y="1123150"/>
            <a:ext cx="928800" cy="2989200"/>
          </a:xfrm>
          <a:prstGeom prst="curvedConnector3">
            <a:avLst>
              <a:gd name="adj1" fmla="val 49993"/>
            </a:avLst>
          </a:prstGeom>
          <a:noFill/>
          <a:ln w="9525" cap="flat" cmpd="sng">
            <a:solidFill>
              <a:srgbClr val="FF0000"/>
            </a:solidFill>
            <a:prstDash val="dash"/>
            <a:round/>
            <a:headEnd type="none" w="med" len="med"/>
            <a:tailEnd type="stealth" w="med" len="med"/>
          </a:ln>
        </p:spPr>
      </p:cxnSp>
      <p:sp>
        <p:nvSpPr>
          <p:cNvPr id="1039" name="Google Shape;1039;p73"/>
          <p:cNvSpPr txBox="1"/>
          <p:nvPr/>
        </p:nvSpPr>
        <p:spPr>
          <a:xfrm>
            <a:off x="3139350" y="4459725"/>
            <a:ext cx="286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latin typeface="Calibri"/>
                <a:ea typeface="Calibri"/>
                <a:cs typeface="Calibri"/>
                <a:sym typeface="Calibri"/>
              </a:rPr>
              <a:t>Et plus encore…</a:t>
            </a:r>
            <a:endParaRPr>
              <a:latin typeface="Calibri"/>
              <a:ea typeface="Calibri"/>
              <a:cs typeface="Calibri"/>
              <a:sym typeface="Calibri"/>
            </a:endParaRPr>
          </a:p>
        </p:txBody>
      </p:sp>
      <p:sp>
        <p:nvSpPr>
          <p:cNvPr id="1040" name="Google Shape;1040;p73"/>
          <p:cNvSpPr txBox="1"/>
          <p:nvPr/>
        </p:nvSpPr>
        <p:spPr>
          <a:xfrm>
            <a:off x="3628050" y="2571750"/>
            <a:ext cx="1887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Calibri"/>
                <a:ea typeface="Calibri"/>
                <a:cs typeface="Calibri"/>
                <a:sym typeface="Calibri"/>
              </a:rPr>
              <a:t>Catégorisation</a:t>
            </a:r>
            <a:endParaRPr b="1">
              <a:solidFill>
                <a:srgbClr val="FF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74"/>
          <p:cNvSpPr/>
          <p:nvPr/>
        </p:nvSpPr>
        <p:spPr>
          <a:xfrm>
            <a:off x="3714725" y="3608450"/>
            <a:ext cx="3663600" cy="1223400"/>
          </a:xfrm>
          <a:prstGeom prst="roundRect">
            <a:avLst>
              <a:gd name="adj" fmla="val 16667"/>
            </a:avLst>
          </a:prstGeom>
          <a:noFill/>
          <a:ln w="19050" cap="flat" cmpd="sng">
            <a:solidFill>
              <a:srgbClr val="0000FF"/>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4"/>
          <p:cNvSpPr/>
          <p:nvPr/>
        </p:nvSpPr>
        <p:spPr>
          <a:xfrm>
            <a:off x="3714725" y="2341925"/>
            <a:ext cx="3663600" cy="1223400"/>
          </a:xfrm>
          <a:prstGeom prst="roundRect">
            <a:avLst>
              <a:gd name="adj" fmla="val 16667"/>
            </a:avLst>
          </a:prstGeom>
          <a:noFill/>
          <a:ln w="19050" cap="flat" cmpd="sng">
            <a:solidFill>
              <a:srgbClr val="FF99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4"/>
          <p:cNvSpPr/>
          <p:nvPr/>
        </p:nvSpPr>
        <p:spPr>
          <a:xfrm>
            <a:off x="1597075" y="1596500"/>
            <a:ext cx="1704300" cy="2520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300"/>
              <a:t>Données RH</a:t>
            </a:r>
            <a:endParaRPr sz="1300"/>
          </a:p>
        </p:txBody>
      </p:sp>
      <p:sp>
        <p:nvSpPr>
          <p:cNvPr id="1048" name="Google Shape;1048;p74"/>
          <p:cNvSpPr txBox="1">
            <a:spLocks noGrp="1"/>
          </p:cNvSpPr>
          <p:nvPr>
            <p:ph type="title"/>
          </p:nvPr>
        </p:nvSpPr>
        <p:spPr>
          <a:xfrm>
            <a:off x="209550" y="2360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processus liés aux données</a:t>
            </a:r>
            <a:endParaRPr/>
          </a:p>
        </p:txBody>
      </p:sp>
      <p:sp>
        <p:nvSpPr>
          <p:cNvPr id="1049" name="Google Shape;1049;p74"/>
          <p:cNvSpPr/>
          <p:nvPr/>
        </p:nvSpPr>
        <p:spPr>
          <a:xfrm>
            <a:off x="3153450" y="890000"/>
            <a:ext cx="2837100" cy="469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Collecte et gestion des données</a:t>
            </a:r>
            <a:endParaRPr/>
          </a:p>
        </p:txBody>
      </p:sp>
      <p:sp>
        <p:nvSpPr>
          <p:cNvPr id="1050" name="Google Shape;1050;p74"/>
          <p:cNvSpPr/>
          <p:nvPr/>
        </p:nvSpPr>
        <p:spPr>
          <a:xfrm>
            <a:off x="285750" y="2898175"/>
            <a:ext cx="762600" cy="4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“Data”</a:t>
            </a:r>
            <a:endParaRPr/>
          </a:p>
        </p:txBody>
      </p:sp>
      <p:sp>
        <p:nvSpPr>
          <p:cNvPr id="1051" name="Google Shape;1051;p74"/>
          <p:cNvSpPr/>
          <p:nvPr/>
        </p:nvSpPr>
        <p:spPr>
          <a:xfrm>
            <a:off x="1745125" y="2270650"/>
            <a:ext cx="14082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Données de paie</a:t>
            </a:r>
            <a:endParaRPr sz="1300"/>
          </a:p>
        </p:txBody>
      </p:sp>
      <p:sp>
        <p:nvSpPr>
          <p:cNvPr id="1052" name="Google Shape;1052;p74"/>
          <p:cNvSpPr/>
          <p:nvPr/>
        </p:nvSpPr>
        <p:spPr>
          <a:xfrm>
            <a:off x="1745250" y="2729200"/>
            <a:ext cx="14082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Données du personnel</a:t>
            </a:r>
            <a:endParaRPr sz="1300"/>
          </a:p>
        </p:txBody>
      </p:sp>
      <p:sp>
        <p:nvSpPr>
          <p:cNvPr id="1053" name="Google Shape;1053;p74"/>
          <p:cNvSpPr/>
          <p:nvPr/>
        </p:nvSpPr>
        <p:spPr>
          <a:xfrm>
            <a:off x="1745225" y="3187750"/>
            <a:ext cx="14082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Taux de satisfaction</a:t>
            </a:r>
            <a:endParaRPr sz="1300"/>
          </a:p>
        </p:txBody>
      </p:sp>
      <p:sp>
        <p:nvSpPr>
          <p:cNvPr id="1054" name="Google Shape;1054;p74"/>
          <p:cNvSpPr/>
          <p:nvPr/>
        </p:nvSpPr>
        <p:spPr>
          <a:xfrm>
            <a:off x="1745250" y="3646300"/>
            <a:ext cx="14082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CA / collaborateur</a:t>
            </a:r>
            <a:endParaRPr sz="1300"/>
          </a:p>
        </p:txBody>
      </p:sp>
      <p:sp>
        <p:nvSpPr>
          <p:cNvPr id="1055" name="Google Shape;1055;p74"/>
          <p:cNvSpPr/>
          <p:nvPr/>
        </p:nvSpPr>
        <p:spPr>
          <a:xfrm>
            <a:off x="4036688" y="1812300"/>
            <a:ext cx="1185000" cy="3348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Structuration</a:t>
            </a:r>
            <a:endParaRPr sz="1300"/>
          </a:p>
        </p:txBody>
      </p:sp>
      <p:sp>
        <p:nvSpPr>
          <p:cNvPr id="1056" name="Google Shape;1056;p74"/>
          <p:cNvSpPr/>
          <p:nvPr/>
        </p:nvSpPr>
        <p:spPr>
          <a:xfrm>
            <a:off x="5569225" y="1812300"/>
            <a:ext cx="1084800" cy="3348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Stockage</a:t>
            </a:r>
            <a:endParaRPr sz="1300"/>
          </a:p>
        </p:txBody>
      </p:sp>
      <p:sp>
        <p:nvSpPr>
          <p:cNvPr id="1057" name="Google Shape;1057;p74"/>
          <p:cNvSpPr/>
          <p:nvPr/>
        </p:nvSpPr>
        <p:spPr>
          <a:xfrm>
            <a:off x="5463625" y="2449813"/>
            <a:ext cx="1296000" cy="3348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Traitement</a:t>
            </a:r>
            <a:endParaRPr sz="1300"/>
          </a:p>
        </p:txBody>
      </p:sp>
      <p:sp>
        <p:nvSpPr>
          <p:cNvPr id="1058" name="Google Shape;1058;p74"/>
          <p:cNvSpPr/>
          <p:nvPr/>
        </p:nvSpPr>
        <p:spPr>
          <a:xfrm>
            <a:off x="5029575" y="3087338"/>
            <a:ext cx="550800" cy="33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KPI</a:t>
            </a:r>
            <a:endParaRPr sz="1300"/>
          </a:p>
        </p:txBody>
      </p:sp>
      <p:sp>
        <p:nvSpPr>
          <p:cNvPr id="1059" name="Google Shape;1059;p74"/>
          <p:cNvSpPr/>
          <p:nvPr/>
        </p:nvSpPr>
        <p:spPr>
          <a:xfrm>
            <a:off x="4862825" y="3927550"/>
            <a:ext cx="2449200" cy="469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Prise de décision</a:t>
            </a:r>
            <a:endParaRPr sz="1300"/>
          </a:p>
        </p:txBody>
      </p:sp>
      <p:cxnSp>
        <p:nvCxnSpPr>
          <p:cNvPr id="1060" name="Google Shape;1060;p74"/>
          <p:cNvCxnSpPr>
            <a:stCxn id="1050" idx="3"/>
            <a:endCxn id="1051" idx="1"/>
          </p:cNvCxnSpPr>
          <p:nvPr/>
        </p:nvCxnSpPr>
        <p:spPr>
          <a:xfrm rot="10800000" flipH="1">
            <a:off x="1048350" y="2459425"/>
            <a:ext cx="696900" cy="673500"/>
          </a:xfrm>
          <a:prstGeom prst="curvedConnector3">
            <a:avLst>
              <a:gd name="adj1" fmla="val 49991"/>
            </a:avLst>
          </a:prstGeom>
          <a:noFill/>
          <a:ln w="9525" cap="flat" cmpd="sng">
            <a:solidFill>
              <a:schemeClr val="dk2"/>
            </a:solidFill>
            <a:prstDash val="solid"/>
            <a:round/>
            <a:headEnd type="none" w="med" len="med"/>
            <a:tailEnd type="stealth" w="med" len="med"/>
          </a:ln>
        </p:spPr>
      </p:cxnSp>
      <p:cxnSp>
        <p:nvCxnSpPr>
          <p:cNvPr id="1061" name="Google Shape;1061;p74"/>
          <p:cNvCxnSpPr>
            <a:stCxn id="1050" idx="3"/>
            <a:endCxn id="1052" idx="1"/>
          </p:cNvCxnSpPr>
          <p:nvPr/>
        </p:nvCxnSpPr>
        <p:spPr>
          <a:xfrm rot="10800000" flipH="1">
            <a:off x="1048350" y="2918125"/>
            <a:ext cx="696900" cy="2148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062" name="Google Shape;1062;p74"/>
          <p:cNvCxnSpPr>
            <a:stCxn id="1050" idx="3"/>
            <a:endCxn id="1053" idx="1"/>
          </p:cNvCxnSpPr>
          <p:nvPr/>
        </p:nvCxnSpPr>
        <p:spPr>
          <a:xfrm>
            <a:off x="1048350" y="3132925"/>
            <a:ext cx="696900" cy="243600"/>
          </a:xfrm>
          <a:prstGeom prst="curvedConnector3">
            <a:avLst>
              <a:gd name="adj1" fmla="val 49998"/>
            </a:avLst>
          </a:prstGeom>
          <a:noFill/>
          <a:ln w="9525" cap="flat" cmpd="sng">
            <a:solidFill>
              <a:schemeClr val="dk2"/>
            </a:solidFill>
            <a:prstDash val="solid"/>
            <a:round/>
            <a:headEnd type="none" w="med" len="med"/>
            <a:tailEnd type="stealth" w="med" len="med"/>
          </a:ln>
        </p:spPr>
      </p:cxnSp>
      <p:cxnSp>
        <p:nvCxnSpPr>
          <p:cNvPr id="1063" name="Google Shape;1063;p74"/>
          <p:cNvCxnSpPr>
            <a:stCxn id="1050" idx="3"/>
            <a:endCxn id="1054" idx="1"/>
          </p:cNvCxnSpPr>
          <p:nvPr/>
        </p:nvCxnSpPr>
        <p:spPr>
          <a:xfrm>
            <a:off x="1048350" y="3132925"/>
            <a:ext cx="696900" cy="7023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064" name="Google Shape;1064;p74"/>
          <p:cNvCxnSpPr>
            <a:stCxn id="1051" idx="3"/>
            <a:endCxn id="1055" idx="2"/>
          </p:cNvCxnSpPr>
          <p:nvPr/>
        </p:nvCxnSpPr>
        <p:spPr>
          <a:xfrm rot="10800000" flipH="1">
            <a:off x="3153325" y="1979800"/>
            <a:ext cx="883500" cy="479700"/>
          </a:xfrm>
          <a:prstGeom prst="curvedConnector3">
            <a:avLst>
              <a:gd name="adj1" fmla="val 49992"/>
            </a:avLst>
          </a:prstGeom>
          <a:noFill/>
          <a:ln w="9525" cap="flat" cmpd="sng">
            <a:solidFill>
              <a:schemeClr val="dk2"/>
            </a:solidFill>
            <a:prstDash val="solid"/>
            <a:round/>
            <a:headEnd type="none" w="med" len="med"/>
            <a:tailEnd type="stealth" w="med" len="med"/>
          </a:ln>
        </p:spPr>
      </p:cxnSp>
      <p:cxnSp>
        <p:nvCxnSpPr>
          <p:cNvPr id="1065" name="Google Shape;1065;p74"/>
          <p:cNvCxnSpPr>
            <a:stCxn id="1052" idx="3"/>
            <a:endCxn id="1055" idx="2"/>
          </p:cNvCxnSpPr>
          <p:nvPr/>
        </p:nvCxnSpPr>
        <p:spPr>
          <a:xfrm rot="10800000" flipH="1">
            <a:off x="3153450" y="1979650"/>
            <a:ext cx="883200" cy="9384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066" name="Google Shape;1066;p74"/>
          <p:cNvCxnSpPr>
            <a:stCxn id="1053" idx="3"/>
            <a:endCxn id="1055" idx="2"/>
          </p:cNvCxnSpPr>
          <p:nvPr/>
        </p:nvCxnSpPr>
        <p:spPr>
          <a:xfrm rot="10800000" flipH="1">
            <a:off x="3153425" y="1979800"/>
            <a:ext cx="883200" cy="1396800"/>
          </a:xfrm>
          <a:prstGeom prst="curvedConnector3">
            <a:avLst>
              <a:gd name="adj1" fmla="val 50004"/>
            </a:avLst>
          </a:prstGeom>
          <a:noFill/>
          <a:ln w="9525" cap="flat" cmpd="sng">
            <a:solidFill>
              <a:schemeClr val="dk2"/>
            </a:solidFill>
            <a:prstDash val="solid"/>
            <a:round/>
            <a:headEnd type="none" w="med" len="med"/>
            <a:tailEnd type="stealth" w="med" len="med"/>
          </a:ln>
        </p:spPr>
      </p:cxnSp>
      <p:cxnSp>
        <p:nvCxnSpPr>
          <p:cNvPr id="1067" name="Google Shape;1067;p74"/>
          <p:cNvCxnSpPr>
            <a:stCxn id="1054" idx="3"/>
            <a:endCxn id="1055" idx="2"/>
          </p:cNvCxnSpPr>
          <p:nvPr/>
        </p:nvCxnSpPr>
        <p:spPr>
          <a:xfrm rot="10800000" flipH="1">
            <a:off x="3153450" y="1979650"/>
            <a:ext cx="883200" cy="18555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068" name="Google Shape;1068;p74"/>
          <p:cNvCxnSpPr>
            <a:stCxn id="1055" idx="0"/>
            <a:endCxn id="1056" idx="2"/>
          </p:cNvCxnSpPr>
          <p:nvPr/>
        </p:nvCxnSpPr>
        <p:spPr>
          <a:xfrm>
            <a:off x="5221688" y="1979700"/>
            <a:ext cx="347400" cy="0"/>
          </a:xfrm>
          <a:prstGeom prst="straightConnector1">
            <a:avLst/>
          </a:prstGeom>
          <a:noFill/>
          <a:ln w="9525" cap="flat" cmpd="sng">
            <a:solidFill>
              <a:schemeClr val="dk2"/>
            </a:solidFill>
            <a:prstDash val="solid"/>
            <a:round/>
            <a:headEnd type="none" w="med" len="med"/>
            <a:tailEnd type="triangle" w="med" len="med"/>
          </a:ln>
        </p:spPr>
      </p:cxnSp>
      <p:cxnSp>
        <p:nvCxnSpPr>
          <p:cNvPr id="1069" name="Google Shape;1069;p74"/>
          <p:cNvCxnSpPr>
            <a:stCxn id="1056" idx="1"/>
            <a:endCxn id="1057" idx="3"/>
          </p:cNvCxnSpPr>
          <p:nvPr/>
        </p:nvCxnSpPr>
        <p:spPr>
          <a:xfrm>
            <a:off x="6111625" y="2147100"/>
            <a:ext cx="0" cy="302700"/>
          </a:xfrm>
          <a:prstGeom prst="straightConnector1">
            <a:avLst/>
          </a:prstGeom>
          <a:noFill/>
          <a:ln w="9525" cap="flat" cmpd="sng">
            <a:solidFill>
              <a:schemeClr val="dk2"/>
            </a:solidFill>
            <a:prstDash val="solid"/>
            <a:round/>
            <a:headEnd type="none" w="med" len="med"/>
            <a:tailEnd type="triangle" w="med" len="med"/>
          </a:ln>
        </p:spPr>
      </p:cxnSp>
      <p:sp>
        <p:nvSpPr>
          <p:cNvPr id="1070" name="Google Shape;1070;p74"/>
          <p:cNvSpPr/>
          <p:nvPr/>
        </p:nvSpPr>
        <p:spPr>
          <a:xfrm>
            <a:off x="5836225" y="3087338"/>
            <a:ext cx="550800" cy="33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KPI</a:t>
            </a:r>
            <a:endParaRPr sz="1300"/>
          </a:p>
        </p:txBody>
      </p:sp>
      <p:sp>
        <p:nvSpPr>
          <p:cNvPr id="1071" name="Google Shape;1071;p74"/>
          <p:cNvSpPr/>
          <p:nvPr/>
        </p:nvSpPr>
        <p:spPr>
          <a:xfrm>
            <a:off x="6642875" y="3087338"/>
            <a:ext cx="550800" cy="33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KPI</a:t>
            </a:r>
            <a:endParaRPr sz="1300"/>
          </a:p>
        </p:txBody>
      </p:sp>
      <p:sp>
        <p:nvSpPr>
          <p:cNvPr id="1072" name="Google Shape;1072;p74"/>
          <p:cNvSpPr/>
          <p:nvPr/>
        </p:nvSpPr>
        <p:spPr>
          <a:xfrm>
            <a:off x="3714750" y="1415688"/>
            <a:ext cx="3663600" cy="883200"/>
          </a:xfrm>
          <a:prstGeom prst="roundRect">
            <a:avLst>
              <a:gd name="adj" fmla="val 16667"/>
            </a:avLst>
          </a:prstGeom>
          <a:noFill/>
          <a:ln w="19050"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3" name="Google Shape;1073;p74"/>
          <p:cNvCxnSpPr>
            <a:stCxn id="1057" idx="1"/>
            <a:endCxn id="1058" idx="0"/>
          </p:cNvCxnSpPr>
          <p:nvPr/>
        </p:nvCxnSpPr>
        <p:spPr>
          <a:xfrm flipH="1">
            <a:off x="5304925" y="2784613"/>
            <a:ext cx="806700" cy="302700"/>
          </a:xfrm>
          <a:prstGeom prst="straightConnector1">
            <a:avLst/>
          </a:prstGeom>
          <a:noFill/>
          <a:ln w="9525" cap="flat" cmpd="sng">
            <a:solidFill>
              <a:schemeClr val="dk2"/>
            </a:solidFill>
            <a:prstDash val="solid"/>
            <a:round/>
            <a:headEnd type="none" w="med" len="med"/>
            <a:tailEnd type="triangle" w="med" len="med"/>
          </a:ln>
        </p:spPr>
      </p:cxnSp>
      <p:cxnSp>
        <p:nvCxnSpPr>
          <p:cNvPr id="1074" name="Google Shape;1074;p74"/>
          <p:cNvCxnSpPr>
            <a:stCxn id="1057" idx="1"/>
            <a:endCxn id="1070" idx="0"/>
          </p:cNvCxnSpPr>
          <p:nvPr/>
        </p:nvCxnSpPr>
        <p:spPr>
          <a:xfrm>
            <a:off x="6111625" y="2784613"/>
            <a:ext cx="0" cy="302700"/>
          </a:xfrm>
          <a:prstGeom prst="straightConnector1">
            <a:avLst/>
          </a:prstGeom>
          <a:noFill/>
          <a:ln w="9525" cap="flat" cmpd="sng">
            <a:solidFill>
              <a:schemeClr val="dk2"/>
            </a:solidFill>
            <a:prstDash val="solid"/>
            <a:round/>
            <a:headEnd type="none" w="med" len="med"/>
            <a:tailEnd type="triangle" w="med" len="med"/>
          </a:ln>
        </p:spPr>
      </p:cxnSp>
      <p:cxnSp>
        <p:nvCxnSpPr>
          <p:cNvPr id="1075" name="Google Shape;1075;p74"/>
          <p:cNvCxnSpPr>
            <a:stCxn id="1057" idx="1"/>
            <a:endCxn id="1071" idx="0"/>
          </p:cNvCxnSpPr>
          <p:nvPr/>
        </p:nvCxnSpPr>
        <p:spPr>
          <a:xfrm>
            <a:off x="6111625" y="2784613"/>
            <a:ext cx="806700" cy="302700"/>
          </a:xfrm>
          <a:prstGeom prst="straightConnector1">
            <a:avLst/>
          </a:prstGeom>
          <a:noFill/>
          <a:ln w="9525" cap="flat" cmpd="sng">
            <a:solidFill>
              <a:schemeClr val="dk2"/>
            </a:solidFill>
            <a:prstDash val="solid"/>
            <a:round/>
            <a:headEnd type="none" w="med" len="med"/>
            <a:tailEnd type="triangle" w="med" len="med"/>
          </a:ln>
        </p:spPr>
      </p:cxnSp>
      <p:cxnSp>
        <p:nvCxnSpPr>
          <p:cNvPr id="1076" name="Google Shape;1076;p74"/>
          <p:cNvCxnSpPr>
            <a:endCxn id="1059" idx="1"/>
          </p:cNvCxnSpPr>
          <p:nvPr/>
        </p:nvCxnSpPr>
        <p:spPr>
          <a:xfrm flipH="1">
            <a:off x="4862825" y="3422200"/>
            <a:ext cx="1246500" cy="740100"/>
          </a:xfrm>
          <a:prstGeom prst="curvedConnector3">
            <a:avLst>
              <a:gd name="adj1" fmla="val 119103"/>
            </a:avLst>
          </a:prstGeom>
          <a:noFill/>
          <a:ln w="9525" cap="flat" cmpd="sng">
            <a:solidFill>
              <a:schemeClr val="dk2"/>
            </a:solidFill>
            <a:prstDash val="solid"/>
            <a:round/>
            <a:headEnd type="none" w="med" len="med"/>
            <a:tailEnd type="triangle" w="med" len="med"/>
          </a:ln>
        </p:spPr>
      </p:cxnSp>
      <p:sp>
        <p:nvSpPr>
          <p:cNvPr id="1077" name="Google Shape;1077;p74"/>
          <p:cNvSpPr txBox="1"/>
          <p:nvPr/>
        </p:nvSpPr>
        <p:spPr>
          <a:xfrm>
            <a:off x="3622877" y="1324568"/>
            <a:ext cx="1569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Calibri"/>
                <a:ea typeface="Calibri"/>
                <a:cs typeface="Calibri"/>
                <a:sym typeface="Calibri"/>
              </a:rPr>
              <a:t>Organisationnel</a:t>
            </a:r>
            <a:endParaRPr b="1">
              <a:solidFill>
                <a:srgbClr val="FF0000"/>
              </a:solidFill>
              <a:latin typeface="Calibri"/>
              <a:ea typeface="Calibri"/>
              <a:cs typeface="Calibri"/>
              <a:sym typeface="Calibri"/>
            </a:endParaRPr>
          </a:p>
        </p:txBody>
      </p:sp>
      <p:sp>
        <p:nvSpPr>
          <p:cNvPr id="1078" name="Google Shape;1078;p74"/>
          <p:cNvSpPr txBox="1"/>
          <p:nvPr/>
        </p:nvSpPr>
        <p:spPr>
          <a:xfrm>
            <a:off x="3432129" y="2253252"/>
            <a:ext cx="1569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9900"/>
                </a:solidFill>
                <a:latin typeface="Calibri"/>
                <a:ea typeface="Calibri"/>
                <a:cs typeface="Calibri"/>
                <a:sym typeface="Calibri"/>
              </a:rPr>
              <a:t>Analytique</a:t>
            </a:r>
            <a:endParaRPr b="1">
              <a:solidFill>
                <a:srgbClr val="FF9900"/>
              </a:solidFill>
              <a:latin typeface="Calibri"/>
              <a:ea typeface="Calibri"/>
              <a:cs typeface="Calibri"/>
              <a:sym typeface="Calibri"/>
            </a:endParaRPr>
          </a:p>
        </p:txBody>
      </p:sp>
      <p:sp>
        <p:nvSpPr>
          <p:cNvPr id="1079" name="Google Shape;1079;p74"/>
          <p:cNvSpPr txBox="1"/>
          <p:nvPr/>
        </p:nvSpPr>
        <p:spPr>
          <a:xfrm>
            <a:off x="3660474" y="3537555"/>
            <a:ext cx="1296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4A86E8"/>
                </a:solidFill>
                <a:latin typeface="Calibri"/>
                <a:ea typeface="Calibri"/>
                <a:cs typeface="Calibri"/>
                <a:sym typeface="Calibri"/>
              </a:rPr>
              <a:t>Décisionnel</a:t>
            </a:r>
            <a:endParaRPr b="1">
              <a:solidFill>
                <a:srgbClr val="4A86E8"/>
              </a:solidFill>
              <a:latin typeface="Calibri"/>
              <a:ea typeface="Calibri"/>
              <a:cs typeface="Calibri"/>
              <a:sym typeface="Calibri"/>
            </a:endParaRPr>
          </a:p>
        </p:txBody>
      </p:sp>
      <p:sp>
        <p:nvSpPr>
          <p:cNvPr id="1080" name="Google Shape;1080;p74"/>
          <p:cNvSpPr/>
          <p:nvPr/>
        </p:nvSpPr>
        <p:spPr>
          <a:xfrm>
            <a:off x="7511150" y="1359500"/>
            <a:ext cx="204000" cy="34725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4"/>
          <p:cNvSpPr txBox="1"/>
          <p:nvPr/>
        </p:nvSpPr>
        <p:spPr>
          <a:xfrm>
            <a:off x="7715250" y="28956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latin typeface="Calibri"/>
                <a:ea typeface="Calibri"/>
                <a:cs typeface="Calibri"/>
                <a:sym typeface="Calibri"/>
              </a:rPr>
              <a:t>Processus</a:t>
            </a:r>
            <a:endParaRPr b="1">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75"/>
          <p:cNvSpPr txBox="1">
            <a:spLocks noGrp="1"/>
          </p:cNvSpPr>
          <p:nvPr>
            <p:ph type="title"/>
          </p:nvPr>
        </p:nvSpPr>
        <p:spPr>
          <a:xfrm>
            <a:off x="346775" y="3732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L’analyse de données</a:t>
            </a:r>
            <a:endParaRPr/>
          </a:p>
        </p:txBody>
      </p:sp>
      <p:pic>
        <p:nvPicPr>
          <p:cNvPr id="1087" name="Google Shape;1087;p75"/>
          <p:cNvPicPr preferRelativeResize="0"/>
          <p:nvPr/>
        </p:nvPicPr>
        <p:blipFill rotWithShape="1">
          <a:blip r:embed="rId3">
            <a:alphaModFix/>
          </a:blip>
          <a:srcRect/>
          <a:stretch/>
        </p:blipFill>
        <p:spPr>
          <a:xfrm>
            <a:off x="4014300" y="1080475"/>
            <a:ext cx="3344301" cy="3510850"/>
          </a:xfrm>
          <a:prstGeom prst="rect">
            <a:avLst/>
          </a:prstGeom>
          <a:noFill/>
          <a:ln>
            <a:noFill/>
          </a:ln>
        </p:spPr>
      </p:pic>
      <p:sp>
        <p:nvSpPr>
          <p:cNvPr id="1088" name="Google Shape;1088;p75"/>
          <p:cNvSpPr/>
          <p:nvPr/>
        </p:nvSpPr>
        <p:spPr>
          <a:xfrm>
            <a:off x="1356675" y="2337000"/>
            <a:ext cx="2449200" cy="469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Prise de décision</a:t>
            </a:r>
            <a:endParaRPr sz="13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76"/>
          <p:cNvSpPr txBox="1">
            <a:spLocks noGrp="1"/>
          </p:cNvSpPr>
          <p:nvPr>
            <p:ph type="title"/>
          </p:nvPr>
        </p:nvSpPr>
        <p:spPr>
          <a:xfrm>
            <a:off x="209550" y="2360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Définition et rôle des SI Industriels</a:t>
            </a:r>
            <a:endParaRPr/>
          </a:p>
        </p:txBody>
      </p:sp>
      <p:sp>
        <p:nvSpPr>
          <p:cNvPr id="1094" name="Google Shape;1094;p76"/>
          <p:cNvSpPr/>
          <p:nvPr/>
        </p:nvSpPr>
        <p:spPr>
          <a:xfrm>
            <a:off x="3153450" y="883850"/>
            <a:ext cx="2837100" cy="4695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Coordination et communication</a:t>
            </a:r>
            <a:endParaRPr/>
          </a:p>
        </p:txBody>
      </p:sp>
      <p:sp>
        <p:nvSpPr>
          <p:cNvPr id="1095" name="Google Shape;1095;p76"/>
          <p:cNvSpPr/>
          <p:nvPr/>
        </p:nvSpPr>
        <p:spPr>
          <a:xfrm>
            <a:off x="2990100" y="1888050"/>
            <a:ext cx="3163800" cy="1367400"/>
          </a:xfrm>
          <a:prstGeom prst="roundRect">
            <a:avLst>
              <a:gd name="adj" fmla="val 16667"/>
            </a:avLst>
          </a:prstGeom>
          <a:noFill/>
          <a:ln w="19050" cap="flat" cmpd="sng">
            <a:solidFill>
              <a:srgbClr val="0000FF"/>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txBox="1"/>
          <p:nvPr/>
        </p:nvSpPr>
        <p:spPr>
          <a:xfrm>
            <a:off x="3379678" y="1543915"/>
            <a:ext cx="2508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b="1">
                <a:solidFill>
                  <a:schemeClr val="accent6"/>
                </a:solidFill>
                <a:latin typeface="Calibri"/>
                <a:ea typeface="Calibri"/>
                <a:cs typeface="Calibri"/>
                <a:sym typeface="Calibri"/>
              </a:rPr>
              <a:t>Système d’Information</a:t>
            </a:r>
            <a:endParaRPr sz="1600" b="1">
              <a:solidFill>
                <a:schemeClr val="accent6"/>
              </a:solidFill>
              <a:latin typeface="Calibri"/>
              <a:ea typeface="Calibri"/>
              <a:cs typeface="Calibri"/>
              <a:sym typeface="Calibri"/>
            </a:endParaRPr>
          </a:p>
        </p:txBody>
      </p:sp>
      <p:sp>
        <p:nvSpPr>
          <p:cNvPr id="1097" name="Google Shape;1097;p76"/>
          <p:cNvSpPr/>
          <p:nvPr/>
        </p:nvSpPr>
        <p:spPr>
          <a:xfrm>
            <a:off x="918475" y="2356200"/>
            <a:ext cx="1479900" cy="43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Production</a:t>
            </a:r>
            <a:endParaRPr/>
          </a:p>
        </p:txBody>
      </p:sp>
      <p:sp>
        <p:nvSpPr>
          <p:cNvPr id="1098" name="Google Shape;1098;p76"/>
          <p:cNvSpPr/>
          <p:nvPr/>
        </p:nvSpPr>
        <p:spPr>
          <a:xfrm>
            <a:off x="6745625" y="2356200"/>
            <a:ext cx="1479900" cy="43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Business</a:t>
            </a:r>
            <a:endParaRPr/>
          </a:p>
        </p:txBody>
      </p:sp>
      <p:sp>
        <p:nvSpPr>
          <p:cNvPr id="1099" name="Google Shape;1099;p76"/>
          <p:cNvSpPr/>
          <p:nvPr/>
        </p:nvSpPr>
        <p:spPr>
          <a:xfrm>
            <a:off x="918475" y="3691750"/>
            <a:ext cx="1479900" cy="43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Logistique</a:t>
            </a:r>
            <a:endParaRPr/>
          </a:p>
        </p:txBody>
      </p:sp>
      <p:sp>
        <p:nvSpPr>
          <p:cNvPr id="1100" name="Google Shape;1100;p76"/>
          <p:cNvSpPr/>
          <p:nvPr/>
        </p:nvSpPr>
        <p:spPr>
          <a:xfrm>
            <a:off x="3832050" y="3691750"/>
            <a:ext cx="1479900" cy="43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Vente</a:t>
            </a:r>
            <a:endParaRPr/>
          </a:p>
        </p:txBody>
      </p:sp>
      <p:cxnSp>
        <p:nvCxnSpPr>
          <p:cNvPr id="1101" name="Google Shape;1101;p76"/>
          <p:cNvCxnSpPr>
            <a:stCxn id="1097" idx="3"/>
            <a:endCxn id="1095" idx="1"/>
          </p:cNvCxnSpPr>
          <p:nvPr/>
        </p:nvCxnSpPr>
        <p:spPr>
          <a:xfrm>
            <a:off x="2398375" y="2571750"/>
            <a:ext cx="591600" cy="0"/>
          </a:xfrm>
          <a:prstGeom prst="straightConnector1">
            <a:avLst/>
          </a:prstGeom>
          <a:noFill/>
          <a:ln w="9525" cap="flat" cmpd="sng">
            <a:solidFill>
              <a:schemeClr val="dk2"/>
            </a:solidFill>
            <a:prstDash val="solid"/>
            <a:round/>
            <a:headEnd type="triangle" w="med" len="med"/>
            <a:tailEnd type="triangle" w="med" len="med"/>
          </a:ln>
        </p:spPr>
      </p:cxnSp>
      <p:cxnSp>
        <p:nvCxnSpPr>
          <p:cNvPr id="1102" name="Google Shape;1102;p76"/>
          <p:cNvCxnSpPr>
            <a:stCxn id="1100" idx="0"/>
            <a:endCxn id="1095" idx="2"/>
          </p:cNvCxnSpPr>
          <p:nvPr/>
        </p:nvCxnSpPr>
        <p:spPr>
          <a:xfrm rot="10800000">
            <a:off x="4572000" y="3255550"/>
            <a:ext cx="0" cy="436200"/>
          </a:xfrm>
          <a:prstGeom prst="straightConnector1">
            <a:avLst/>
          </a:prstGeom>
          <a:noFill/>
          <a:ln w="9525" cap="flat" cmpd="sng">
            <a:solidFill>
              <a:schemeClr val="dk2"/>
            </a:solidFill>
            <a:prstDash val="solid"/>
            <a:round/>
            <a:headEnd type="triangle" w="med" len="med"/>
            <a:tailEnd type="triangle" w="med" len="med"/>
          </a:ln>
        </p:spPr>
      </p:cxnSp>
      <p:cxnSp>
        <p:nvCxnSpPr>
          <p:cNvPr id="1103" name="Google Shape;1103;p76"/>
          <p:cNvCxnSpPr>
            <a:stCxn id="1098" idx="1"/>
            <a:endCxn id="1095" idx="3"/>
          </p:cNvCxnSpPr>
          <p:nvPr/>
        </p:nvCxnSpPr>
        <p:spPr>
          <a:xfrm rot="10800000">
            <a:off x="6154025" y="2571750"/>
            <a:ext cx="591600" cy="0"/>
          </a:xfrm>
          <a:prstGeom prst="straightConnector1">
            <a:avLst/>
          </a:prstGeom>
          <a:noFill/>
          <a:ln w="9525" cap="flat" cmpd="sng">
            <a:solidFill>
              <a:schemeClr val="dk2"/>
            </a:solidFill>
            <a:prstDash val="solid"/>
            <a:round/>
            <a:headEnd type="triangle" w="med" len="med"/>
            <a:tailEnd type="triangle" w="med" len="med"/>
          </a:ln>
        </p:spPr>
      </p:cxnSp>
      <p:cxnSp>
        <p:nvCxnSpPr>
          <p:cNvPr id="1104" name="Google Shape;1104;p76"/>
          <p:cNvCxnSpPr>
            <a:stCxn id="1099" idx="3"/>
          </p:cNvCxnSpPr>
          <p:nvPr/>
        </p:nvCxnSpPr>
        <p:spPr>
          <a:xfrm rot="10800000" flipH="1">
            <a:off x="2398375" y="3245200"/>
            <a:ext cx="704100" cy="662100"/>
          </a:xfrm>
          <a:prstGeom prst="straightConnector1">
            <a:avLst/>
          </a:prstGeom>
          <a:noFill/>
          <a:ln w="9525" cap="flat" cmpd="sng">
            <a:solidFill>
              <a:schemeClr val="dk2"/>
            </a:solidFill>
            <a:prstDash val="solid"/>
            <a:round/>
            <a:headEnd type="triangle" w="med" len="med"/>
            <a:tailEnd type="triangle" w="med" len="med"/>
          </a:ln>
        </p:spPr>
      </p:cxnSp>
      <p:sp>
        <p:nvSpPr>
          <p:cNvPr id="1105" name="Google Shape;1105;p76"/>
          <p:cNvSpPr/>
          <p:nvPr/>
        </p:nvSpPr>
        <p:spPr>
          <a:xfrm>
            <a:off x="3398375" y="2337025"/>
            <a:ext cx="2382900" cy="4362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Données communes</a:t>
            </a:r>
            <a:endParaRPr/>
          </a:p>
        </p:txBody>
      </p:sp>
      <p:sp>
        <p:nvSpPr>
          <p:cNvPr id="1106" name="Google Shape;1106;p76"/>
          <p:cNvSpPr/>
          <p:nvPr/>
        </p:nvSpPr>
        <p:spPr>
          <a:xfrm>
            <a:off x="6745625" y="3691750"/>
            <a:ext cx="1479900" cy="43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RH</a:t>
            </a:r>
            <a:endParaRPr/>
          </a:p>
        </p:txBody>
      </p:sp>
      <p:cxnSp>
        <p:nvCxnSpPr>
          <p:cNvPr id="1107" name="Google Shape;1107;p76"/>
          <p:cNvCxnSpPr>
            <a:stCxn id="1106" idx="0"/>
          </p:cNvCxnSpPr>
          <p:nvPr/>
        </p:nvCxnSpPr>
        <p:spPr>
          <a:xfrm rot="10800000">
            <a:off x="6121475" y="3199450"/>
            <a:ext cx="1364100" cy="492300"/>
          </a:xfrm>
          <a:prstGeom prst="straightConnector1">
            <a:avLst/>
          </a:prstGeom>
          <a:noFill/>
          <a:ln w="9525" cap="flat" cmpd="sng">
            <a:solidFill>
              <a:schemeClr val="dk2"/>
            </a:solidFill>
            <a:prstDash val="solid"/>
            <a:round/>
            <a:headEnd type="triangl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7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types de données</a:t>
            </a:r>
            <a:endParaRPr/>
          </a:p>
        </p:txBody>
      </p:sp>
      <p:sp>
        <p:nvSpPr>
          <p:cNvPr id="1113" name="Google Shape;1113;p77"/>
          <p:cNvSpPr/>
          <p:nvPr/>
        </p:nvSpPr>
        <p:spPr>
          <a:xfrm>
            <a:off x="519100" y="1585950"/>
            <a:ext cx="3753000" cy="13305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latin typeface="Calibri"/>
                <a:ea typeface="Calibri"/>
                <a:cs typeface="Calibri"/>
                <a:sym typeface="Calibri"/>
              </a:rPr>
              <a:t>Données Quantitatives</a:t>
            </a:r>
            <a:endParaRPr b="1">
              <a:solidFill>
                <a:schemeClr val="dk1"/>
              </a:solidFill>
              <a:latin typeface="Calibri"/>
              <a:ea typeface="Calibri"/>
              <a:cs typeface="Calibri"/>
              <a:sym typeface="Calibri"/>
            </a:endParaRPr>
          </a:p>
          <a:p>
            <a:pPr marL="0" lvl="0" indent="0" algn="ctr" rtl="0">
              <a:spcBef>
                <a:spcPts val="0"/>
              </a:spcBef>
              <a:spcAft>
                <a:spcPts val="0"/>
              </a:spcAft>
              <a:buNone/>
            </a:pPr>
            <a:endParaRPr>
              <a:solidFill>
                <a:schemeClr val="dk1"/>
              </a:solidFill>
              <a:latin typeface="Calibri"/>
              <a:ea typeface="Calibri"/>
              <a:cs typeface="Calibri"/>
              <a:sym typeface="Calibri"/>
            </a:endParaRPr>
          </a:p>
          <a:p>
            <a:pPr marL="0" lvl="0" indent="0" algn="ctr" rtl="0">
              <a:spcBef>
                <a:spcPts val="0"/>
              </a:spcBef>
              <a:spcAft>
                <a:spcPts val="0"/>
              </a:spcAft>
              <a:buNone/>
            </a:pPr>
            <a:r>
              <a:rPr lang="fr">
                <a:solidFill>
                  <a:schemeClr val="dk1"/>
                </a:solidFill>
                <a:latin typeface="Calibri"/>
                <a:ea typeface="Calibri"/>
                <a:cs typeface="Calibri"/>
                <a:sym typeface="Calibri"/>
              </a:rPr>
              <a:t>Ces données peuvent être mesurées et exprimées en chiffre.</a:t>
            </a:r>
            <a:endParaRPr>
              <a:solidFill>
                <a:schemeClr val="dk1"/>
              </a:solidFill>
              <a:latin typeface="Calibri"/>
              <a:ea typeface="Calibri"/>
              <a:cs typeface="Calibri"/>
              <a:sym typeface="Calibri"/>
            </a:endParaRPr>
          </a:p>
          <a:p>
            <a:pPr marL="0" lvl="0" indent="0" algn="ctr" rtl="0">
              <a:spcBef>
                <a:spcPts val="0"/>
              </a:spcBef>
              <a:spcAft>
                <a:spcPts val="0"/>
              </a:spcAft>
              <a:buNone/>
            </a:pPr>
            <a:endParaRPr>
              <a:solidFill>
                <a:schemeClr val="dk1"/>
              </a:solidFill>
              <a:latin typeface="Calibri"/>
              <a:ea typeface="Calibri"/>
              <a:cs typeface="Calibri"/>
              <a:sym typeface="Calibri"/>
            </a:endParaRPr>
          </a:p>
          <a:p>
            <a:pPr marL="0" lvl="0" indent="0" algn="ctr" rtl="0">
              <a:spcBef>
                <a:spcPts val="0"/>
              </a:spcBef>
              <a:spcAft>
                <a:spcPts val="0"/>
              </a:spcAft>
              <a:buNone/>
            </a:pPr>
            <a:r>
              <a:rPr lang="fr" sz="1300" i="1">
                <a:solidFill>
                  <a:schemeClr val="dk1"/>
                </a:solidFill>
                <a:latin typeface="Calibri"/>
                <a:ea typeface="Calibri"/>
                <a:cs typeface="Calibri"/>
                <a:sym typeface="Calibri"/>
              </a:rPr>
              <a:t>Revenus, chiffres, âges…</a:t>
            </a:r>
            <a:endParaRPr sz="1300" i="1">
              <a:solidFill>
                <a:schemeClr val="dk1"/>
              </a:solidFill>
              <a:latin typeface="Calibri"/>
              <a:ea typeface="Calibri"/>
              <a:cs typeface="Calibri"/>
              <a:sym typeface="Calibri"/>
            </a:endParaRPr>
          </a:p>
        </p:txBody>
      </p:sp>
      <p:sp>
        <p:nvSpPr>
          <p:cNvPr id="1114" name="Google Shape;1114;p77"/>
          <p:cNvSpPr/>
          <p:nvPr/>
        </p:nvSpPr>
        <p:spPr>
          <a:xfrm>
            <a:off x="4734875" y="1585950"/>
            <a:ext cx="3753000" cy="13305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latin typeface="Calibri"/>
                <a:ea typeface="Calibri"/>
                <a:cs typeface="Calibri"/>
                <a:sym typeface="Calibri"/>
              </a:rPr>
              <a:t>Données Qualitatives</a:t>
            </a:r>
            <a:endParaRPr b="1">
              <a:solidFill>
                <a:schemeClr val="dk1"/>
              </a:solidFill>
              <a:latin typeface="Calibri"/>
              <a:ea typeface="Calibri"/>
              <a:cs typeface="Calibri"/>
              <a:sym typeface="Calibri"/>
            </a:endParaRPr>
          </a:p>
          <a:p>
            <a:pPr marL="0" lvl="0" indent="0" algn="ctr" rtl="0">
              <a:spcBef>
                <a:spcPts val="0"/>
              </a:spcBef>
              <a:spcAft>
                <a:spcPts val="0"/>
              </a:spcAft>
              <a:buNone/>
            </a:pPr>
            <a:endParaRPr>
              <a:solidFill>
                <a:schemeClr val="dk1"/>
              </a:solidFill>
              <a:latin typeface="Calibri"/>
              <a:ea typeface="Calibri"/>
              <a:cs typeface="Calibri"/>
              <a:sym typeface="Calibri"/>
            </a:endParaRPr>
          </a:p>
          <a:p>
            <a:pPr marL="0" lvl="0" indent="0" algn="ctr" rtl="0">
              <a:spcBef>
                <a:spcPts val="0"/>
              </a:spcBef>
              <a:spcAft>
                <a:spcPts val="0"/>
              </a:spcAft>
              <a:buNone/>
            </a:pPr>
            <a:r>
              <a:rPr lang="fr">
                <a:solidFill>
                  <a:schemeClr val="dk1"/>
                </a:solidFill>
                <a:latin typeface="Calibri"/>
                <a:ea typeface="Calibri"/>
                <a:cs typeface="Calibri"/>
                <a:sym typeface="Calibri"/>
              </a:rPr>
              <a:t>Ces données décrivent des caractéristiques qui ne peuvent pas être mesurées. </a:t>
            </a:r>
            <a:endParaRPr>
              <a:solidFill>
                <a:schemeClr val="dk1"/>
              </a:solidFill>
              <a:latin typeface="Calibri"/>
              <a:ea typeface="Calibri"/>
              <a:cs typeface="Calibri"/>
              <a:sym typeface="Calibri"/>
            </a:endParaRPr>
          </a:p>
          <a:p>
            <a:pPr marL="0" lvl="0" indent="0" algn="ctr" rtl="0">
              <a:spcBef>
                <a:spcPts val="0"/>
              </a:spcBef>
              <a:spcAft>
                <a:spcPts val="0"/>
              </a:spcAft>
              <a:buNone/>
            </a:pPr>
            <a:endParaRPr>
              <a:solidFill>
                <a:schemeClr val="dk1"/>
              </a:solidFill>
              <a:latin typeface="Calibri"/>
              <a:ea typeface="Calibri"/>
              <a:cs typeface="Calibri"/>
              <a:sym typeface="Calibri"/>
            </a:endParaRPr>
          </a:p>
          <a:p>
            <a:pPr marL="0" lvl="0" indent="0" algn="ctr" rtl="0">
              <a:spcBef>
                <a:spcPts val="0"/>
              </a:spcBef>
              <a:spcAft>
                <a:spcPts val="0"/>
              </a:spcAft>
              <a:buNone/>
            </a:pPr>
            <a:r>
              <a:rPr lang="fr" sz="1300" i="1">
                <a:solidFill>
                  <a:schemeClr val="dk1"/>
                </a:solidFill>
                <a:latin typeface="Calibri"/>
                <a:ea typeface="Calibri"/>
                <a:cs typeface="Calibri"/>
                <a:sym typeface="Calibri"/>
              </a:rPr>
              <a:t>Genre, statut matrimonial, préférences…</a:t>
            </a:r>
            <a:endParaRPr sz="1300" i="1">
              <a:solidFill>
                <a:schemeClr val="dk1"/>
              </a:solidFill>
              <a:latin typeface="Calibri"/>
              <a:ea typeface="Calibri"/>
              <a:cs typeface="Calibri"/>
              <a:sym typeface="Calibri"/>
            </a:endParaRPr>
          </a:p>
        </p:txBody>
      </p:sp>
      <p:sp>
        <p:nvSpPr>
          <p:cNvPr id="1115" name="Google Shape;1115;p77"/>
          <p:cNvSpPr/>
          <p:nvPr/>
        </p:nvSpPr>
        <p:spPr>
          <a:xfrm>
            <a:off x="519100" y="3247100"/>
            <a:ext cx="3753000" cy="13305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latin typeface="Calibri"/>
                <a:ea typeface="Calibri"/>
                <a:cs typeface="Calibri"/>
                <a:sym typeface="Calibri"/>
              </a:rPr>
              <a:t>Données Catégorielles</a:t>
            </a:r>
            <a:endParaRPr b="1">
              <a:solidFill>
                <a:schemeClr val="dk1"/>
              </a:solidFill>
              <a:latin typeface="Calibri"/>
              <a:ea typeface="Calibri"/>
              <a:cs typeface="Calibri"/>
              <a:sym typeface="Calibri"/>
            </a:endParaRPr>
          </a:p>
          <a:p>
            <a:pPr marL="0" lvl="0" indent="0" algn="ctr" rtl="0">
              <a:spcBef>
                <a:spcPts val="0"/>
              </a:spcBef>
              <a:spcAft>
                <a:spcPts val="0"/>
              </a:spcAft>
              <a:buNone/>
            </a:pPr>
            <a:endParaRPr>
              <a:solidFill>
                <a:schemeClr val="dk1"/>
              </a:solidFill>
              <a:latin typeface="Calibri"/>
              <a:ea typeface="Calibri"/>
              <a:cs typeface="Calibri"/>
              <a:sym typeface="Calibri"/>
            </a:endParaRPr>
          </a:p>
          <a:p>
            <a:pPr marL="0" lvl="0" indent="0" algn="ctr" rtl="0">
              <a:spcBef>
                <a:spcPts val="0"/>
              </a:spcBef>
              <a:spcAft>
                <a:spcPts val="0"/>
              </a:spcAft>
              <a:buNone/>
            </a:pPr>
            <a:r>
              <a:rPr lang="fr">
                <a:solidFill>
                  <a:schemeClr val="dk1"/>
                </a:solidFill>
                <a:latin typeface="Calibri"/>
                <a:ea typeface="Calibri"/>
                <a:cs typeface="Calibri"/>
                <a:sym typeface="Calibri"/>
              </a:rPr>
              <a:t>Ces données sont organisées en catégories, souvent par couleur ou symbole</a:t>
            </a:r>
            <a:endParaRPr>
              <a:solidFill>
                <a:schemeClr val="dk1"/>
              </a:solidFill>
              <a:latin typeface="Calibri"/>
              <a:ea typeface="Calibri"/>
              <a:cs typeface="Calibri"/>
              <a:sym typeface="Calibri"/>
            </a:endParaRPr>
          </a:p>
          <a:p>
            <a:pPr marL="0" lvl="0" indent="0" algn="ctr" rtl="0">
              <a:spcBef>
                <a:spcPts val="0"/>
              </a:spcBef>
              <a:spcAft>
                <a:spcPts val="0"/>
              </a:spcAft>
              <a:buNone/>
            </a:pPr>
            <a:endParaRPr>
              <a:solidFill>
                <a:schemeClr val="dk1"/>
              </a:solidFill>
              <a:latin typeface="Calibri"/>
              <a:ea typeface="Calibri"/>
              <a:cs typeface="Calibri"/>
              <a:sym typeface="Calibri"/>
            </a:endParaRPr>
          </a:p>
          <a:p>
            <a:pPr marL="0" lvl="0" indent="0" algn="ctr" rtl="0">
              <a:spcBef>
                <a:spcPts val="0"/>
              </a:spcBef>
              <a:spcAft>
                <a:spcPts val="0"/>
              </a:spcAft>
              <a:buNone/>
            </a:pPr>
            <a:r>
              <a:rPr lang="fr" sz="1300" i="1">
                <a:solidFill>
                  <a:schemeClr val="dk1"/>
                </a:solidFill>
                <a:latin typeface="Calibri"/>
                <a:ea typeface="Calibri"/>
                <a:cs typeface="Calibri"/>
                <a:sym typeface="Calibri"/>
              </a:rPr>
              <a:t>Classement par couleur, symboles…</a:t>
            </a:r>
            <a:endParaRPr sz="1300" i="1">
              <a:solidFill>
                <a:schemeClr val="dk1"/>
              </a:solidFill>
              <a:latin typeface="Calibri"/>
              <a:ea typeface="Calibri"/>
              <a:cs typeface="Calibri"/>
              <a:sym typeface="Calibri"/>
            </a:endParaRPr>
          </a:p>
        </p:txBody>
      </p:sp>
      <p:sp>
        <p:nvSpPr>
          <p:cNvPr id="1116" name="Google Shape;1116;p77"/>
          <p:cNvSpPr/>
          <p:nvPr/>
        </p:nvSpPr>
        <p:spPr>
          <a:xfrm>
            <a:off x="4734875" y="3247100"/>
            <a:ext cx="3753000" cy="13305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latin typeface="Calibri"/>
                <a:ea typeface="Calibri"/>
                <a:cs typeface="Calibri"/>
                <a:sym typeface="Calibri"/>
              </a:rPr>
              <a:t>Données Textuelles</a:t>
            </a:r>
            <a:endParaRPr b="1">
              <a:solidFill>
                <a:schemeClr val="dk1"/>
              </a:solidFill>
              <a:latin typeface="Calibri"/>
              <a:ea typeface="Calibri"/>
              <a:cs typeface="Calibri"/>
              <a:sym typeface="Calibri"/>
            </a:endParaRPr>
          </a:p>
          <a:p>
            <a:pPr marL="0" lvl="0" indent="0" algn="ctr" rtl="0">
              <a:spcBef>
                <a:spcPts val="0"/>
              </a:spcBef>
              <a:spcAft>
                <a:spcPts val="0"/>
              </a:spcAft>
              <a:buNone/>
            </a:pPr>
            <a:endParaRPr>
              <a:solidFill>
                <a:schemeClr val="dk1"/>
              </a:solidFill>
              <a:latin typeface="Calibri"/>
              <a:ea typeface="Calibri"/>
              <a:cs typeface="Calibri"/>
              <a:sym typeface="Calibri"/>
            </a:endParaRPr>
          </a:p>
          <a:p>
            <a:pPr marL="0" lvl="0" indent="0" algn="ctr" rtl="0">
              <a:spcBef>
                <a:spcPts val="0"/>
              </a:spcBef>
              <a:spcAft>
                <a:spcPts val="0"/>
              </a:spcAft>
              <a:buNone/>
            </a:pPr>
            <a:r>
              <a:rPr lang="fr">
                <a:solidFill>
                  <a:schemeClr val="dk1"/>
                </a:solidFill>
                <a:latin typeface="Calibri"/>
                <a:ea typeface="Calibri"/>
                <a:cs typeface="Calibri"/>
                <a:sym typeface="Calibri"/>
              </a:rPr>
              <a:t>Ces données sont composées de phrases, paragraphes ou textes entiers.</a:t>
            </a:r>
            <a:endParaRPr>
              <a:solidFill>
                <a:schemeClr val="dk1"/>
              </a:solidFill>
              <a:latin typeface="Calibri"/>
              <a:ea typeface="Calibri"/>
              <a:cs typeface="Calibri"/>
              <a:sym typeface="Calibri"/>
            </a:endParaRPr>
          </a:p>
          <a:p>
            <a:pPr marL="0" lvl="0" indent="0" algn="ctr" rtl="0">
              <a:spcBef>
                <a:spcPts val="0"/>
              </a:spcBef>
              <a:spcAft>
                <a:spcPts val="0"/>
              </a:spcAft>
              <a:buNone/>
            </a:pPr>
            <a:endParaRPr>
              <a:solidFill>
                <a:schemeClr val="dk1"/>
              </a:solidFill>
              <a:latin typeface="Calibri"/>
              <a:ea typeface="Calibri"/>
              <a:cs typeface="Calibri"/>
              <a:sym typeface="Calibri"/>
            </a:endParaRPr>
          </a:p>
          <a:p>
            <a:pPr marL="0" lvl="0" indent="0" algn="ctr" rtl="0">
              <a:spcBef>
                <a:spcPts val="0"/>
              </a:spcBef>
              <a:spcAft>
                <a:spcPts val="0"/>
              </a:spcAft>
              <a:buNone/>
            </a:pPr>
            <a:r>
              <a:rPr lang="fr" sz="1300" i="1">
                <a:solidFill>
                  <a:schemeClr val="dk1"/>
                </a:solidFill>
                <a:latin typeface="Calibri"/>
                <a:ea typeface="Calibri"/>
                <a:cs typeface="Calibri"/>
                <a:sym typeface="Calibri"/>
              </a:rPr>
              <a:t>Commentaires, critiques, articles de journaux…</a:t>
            </a:r>
            <a:endParaRPr sz="1300" i="1">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78"/>
          <p:cNvSpPr txBox="1">
            <a:spLocks noGrp="1"/>
          </p:cNvSpPr>
          <p:nvPr>
            <p:ph type="title"/>
          </p:nvPr>
        </p:nvSpPr>
        <p:spPr>
          <a:xfrm>
            <a:off x="329300" y="408225"/>
            <a:ext cx="8268600" cy="103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sources de données et leur transformation</a:t>
            </a:r>
            <a:endParaRPr/>
          </a:p>
        </p:txBody>
      </p:sp>
      <p:sp>
        <p:nvSpPr>
          <p:cNvPr id="1122" name="Google Shape;1122;p78"/>
          <p:cNvSpPr/>
          <p:nvPr/>
        </p:nvSpPr>
        <p:spPr>
          <a:xfrm>
            <a:off x="362700" y="1047625"/>
            <a:ext cx="8311500" cy="4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Sources de données </a:t>
            </a:r>
            <a:endParaRPr>
              <a:latin typeface="Calibri"/>
              <a:ea typeface="Calibri"/>
              <a:cs typeface="Calibri"/>
              <a:sym typeface="Calibri"/>
            </a:endParaRPr>
          </a:p>
        </p:txBody>
      </p:sp>
      <p:sp>
        <p:nvSpPr>
          <p:cNvPr id="1123" name="Google Shape;1123;p78"/>
          <p:cNvSpPr/>
          <p:nvPr/>
        </p:nvSpPr>
        <p:spPr>
          <a:xfrm>
            <a:off x="362700" y="1630575"/>
            <a:ext cx="2743200" cy="4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Primaire</a:t>
            </a:r>
            <a:endParaRPr>
              <a:latin typeface="Calibri"/>
              <a:ea typeface="Calibri"/>
              <a:cs typeface="Calibri"/>
              <a:sym typeface="Calibri"/>
            </a:endParaRPr>
          </a:p>
        </p:txBody>
      </p:sp>
      <p:sp>
        <p:nvSpPr>
          <p:cNvPr id="1124" name="Google Shape;1124;p78"/>
          <p:cNvSpPr/>
          <p:nvPr/>
        </p:nvSpPr>
        <p:spPr>
          <a:xfrm>
            <a:off x="3146850" y="1630575"/>
            <a:ext cx="2743200" cy="4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Secondaire</a:t>
            </a:r>
            <a:endParaRPr>
              <a:latin typeface="Calibri"/>
              <a:ea typeface="Calibri"/>
              <a:cs typeface="Calibri"/>
              <a:sym typeface="Calibri"/>
            </a:endParaRPr>
          </a:p>
        </p:txBody>
      </p:sp>
      <p:sp>
        <p:nvSpPr>
          <p:cNvPr id="1125" name="Google Shape;1125;p78"/>
          <p:cNvSpPr/>
          <p:nvPr/>
        </p:nvSpPr>
        <p:spPr>
          <a:xfrm>
            <a:off x="5931000" y="1630575"/>
            <a:ext cx="2743200" cy="4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Tertiaire</a:t>
            </a:r>
            <a:endParaRPr>
              <a:latin typeface="Calibri"/>
              <a:ea typeface="Calibri"/>
              <a:cs typeface="Calibri"/>
              <a:sym typeface="Calibri"/>
            </a:endParaRPr>
          </a:p>
        </p:txBody>
      </p:sp>
      <p:sp>
        <p:nvSpPr>
          <p:cNvPr id="1126" name="Google Shape;1126;p78"/>
          <p:cNvSpPr/>
          <p:nvPr/>
        </p:nvSpPr>
        <p:spPr>
          <a:xfrm>
            <a:off x="2134425" y="2291613"/>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127" name="Google Shape;1127;p78"/>
          <p:cNvSpPr/>
          <p:nvPr/>
        </p:nvSpPr>
        <p:spPr>
          <a:xfrm>
            <a:off x="384150" y="3347000"/>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128" name="Google Shape;1128;p78"/>
          <p:cNvSpPr/>
          <p:nvPr/>
        </p:nvSpPr>
        <p:spPr>
          <a:xfrm>
            <a:off x="2138263" y="3701310"/>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129" name="Google Shape;1129;p78"/>
          <p:cNvSpPr/>
          <p:nvPr/>
        </p:nvSpPr>
        <p:spPr>
          <a:xfrm>
            <a:off x="766650" y="3948000"/>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130" name="Google Shape;1130;p78"/>
          <p:cNvSpPr/>
          <p:nvPr/>
        </p:nvSpPr>
        <p:spPr>
          <a:xfrm>
            <a:off x="979050" y="2349713"/>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131" name="Google Shape;1131;p78"/>
          <p:cNvSpPr/>
          <p:nvPr/>
        </p:nvSpPr>
        <p:spPr>
          <a:xfrm>
            <a:off x="2134425" y="4107075"/>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132" name="Google Shape;1132;p78"/>
          <p:cNvSpPr/>
          <p:nvPr/>
        </p:nvSpPr>
        <p:spPr>
          <a:xfrm>
            <a:off x="2134425" y="2750738"/>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133" name="Google Shape;1133;p78"/>
          <p:cNvSpPr/>
          <p:nvPr/>
        </p:nvSpPr>
        <p:spPr>
          <a:xfrm>
            <a:off x="4012750" y="2487025"/>
            <a:ext cx="857400" cy="404700"/>
          </a:xfrm>
          <a:prstGeom prst="flowChartAlternateProcess">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Processed</a:t>
            </a:r>
            <a:endParaRPr sz="1200">
              <a:latin typeface="Calibri"/>
              <a:ea typeface="Calibri"/>
              <a:cs typeface="Calibri"/>
              <a:sym typeface="Calibri"/>
            </a:endParaRPr>
          </a:p>
          <a:p>
            <a:pPr marL="0" lvl="0" indent="0" algn="ctr" rtl="0">
              <a:spcBef>
                <a:spcPts val="0"/>
              </a:spcBef>
              <a:spcAft>
                <a:spcPts val="0"/>
              </a:spcAft>
              <a:buNone/>
            </a:pPr>
            <a:r>
              <a:rPr lang="fr" sz="1200">
                <a:latin typeface="Calibri"/>
                <a:ea typeface="Calibri"/>
                <a:cs typeface="Calibri"/>
                <a:sym typeface="Calibri"/>
              </a:rPr>
              <a:t>Data</a:t>
            </a:r>
            <a:endParaRPr sz="1200">
              <a:latin typeface="Calibri"/>
              <a:ea typeface="Calibri"/>
              <a:cs typeface="Calibri"/>
              <a:sym typeface="Calibri"/>
            </a:endParaRPr>
          </a:p>
        </p:txBody>
      </p:sp>
      <p:sp>
        <p:nvSpPr>
          <p:cNvPr id="1134" name="Google Shape;1134;p78"/>
          <p:cNvSpPr/>
          <p:nvPr/>
        </p:nvSpPr>
        <p:spPr>
          <a:xfrm>
            <a:off x="6540750" y="2566463"/>
            <a:ext cx="1523700" cy="6276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rgbClr val="1B212C"/>
                </a:solidFill>
                <a:latin typeface="Nunito"/>
                <a:ea typeface="Nunito"/>
                <a:cs typeface="Nunito"/>
                <a:sym typeface="Nunito"/>
              </a:rPr>
              <a:t>SynthesizedData</a:t>
            </a:r>
            <a:endParaRPr sz="1200">
              <a:solidFill>
                <a:srgbClr val="1B212C"/>
              </a:solidFill>
              <a:latin typeface="Nunito"/>
              <a:ea typeface="Nunito"/>
              <a:cs typeface="Nunito"/>
              <a:sym typeface="Nunito"/>
            </a:endParaRPr>
          </a:p>
        </p:txBody>
      </p:sp>
      <p:sp>
        <p:nvSpPr>
          <p:cNvPr id="1135" name="Google Shape;1135;p78"/>
          <p:cNvSpPr/>
          <p:nvPr/>
        </p:nvSpPr>
        <p:spPr>
          <a:xfrm>
            <a:off x="4012750" y="3082350"/>
            <a:ext cx="857400" cy="404700"/>
          </a:xfrm>
          <a:prstGeom prst="flowChartAlternateProcess">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Processed</a:t>
            </a:r>
            <a:endParaRPr sz="1200">
              <a:latin typeface="Calibri"/>
              <a:ea typeface="Calibri"/>
              <a:cs typeface="Calibri"/>
              <a:sym typeface="Calibri"/>
            </a:endParaRPr>
          </a:p>
          <a:p>
            <a:pPr marL="0" lvl="0" indent="0" algn="ctr" rtl="0">
              <a:spcBef>
                <a:spcPts val="0"/>
              </a:spcBef>
              <a:spcAft>
                <a:spcPts val="0"/>
              </a:spcAft>
              <a:buNone/>
            </a:pPr>
            <a:r>
              <a:rPr lang="fr" sz="1200">
                <a:latin typeface="Calibri"/>
                <a:ea typeface="Calibri"/>
                <a:cs typeface="Calibri"/>
                <a:sym typeface="Calibri"/>
              </a:rPr>
              <a:t>Data</a:t>
            </a:r>
            <a:endParaRPr sz="1200">
              <a:latin typeface="Calibri"/>
              <a:ea typeface="Calibri"/>
              <a:cs typeface="Calibri"/>
              <a:sym typeface="Calibri"/>
            </a:endParaRPr>
          </a:p>
        </p:txBody>
      </p:sp>
      <p:sp>
        <p:nvSpPr>
          <p:cNvPr id="1136" name="Google Shape;1136;p78"/>
          <p:cNvSpPr/>
          <p:nvPr/>
        </p:nvSpPr>
        <p:spPr>
          <a:xfrm>
            <a:off x="4012750" y="3677675"/>
            <a:ext cx="857400" cy="404700"/>
          </a:xfrm>
          <a:prstGeom prst="flowChartAlternateProcess">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Processed</a:t>
            </a:r>
            <a:endParaRPr sz="1200">
              <a:latin typeface="Calibri"/>
              <a:ea typeface="Calibri"/>
              <a:cs typeface="Calibri"/>
              <a:sym typeface="Calibri"/>
            </a:endParaRPr>
          </a:p>
          <a:p>
            <a:pPr marL="0" lvl="0" indent="0" algn="ctr" rtl="0">
              <a:spcBef>
                <a:spcPts val="0"/>
              </a:spcBef>
              <a:spcAft>
                <a:spcPts val="0"/>
              </a:spcAft>
              <a:buNone/>
            </a:pPr>
            <a:r>
              <a:rPr lang="fr" sz="1200">
                <a:latin typeface="Calibri"/>
                <a:ea typeface="Calibri"/>
                <a:cs typeface="Calibri"/>
                <a:sym typeface="Calibri"/>
              </a:rPr>
              <a:t>Data</a:t>
            </a:r>
            <a:endParaRPr sz="1200">
              <a:latin typeface="Calibri"/>
              <a:ea typeface="Calibri"/>
              <a:cs typeface="Calibri"/>
              <a:sym typeface="Calibri"/>
            </a:endParaRPr>
          </a:p>
        </p:txBody>
      </p:sp>
      <p:sp>
        <p:nvSpPr>
          <p:cNvPr id="1137" name="Google Shape;1137;p78"/>
          <p:cNvSpPr txBox="1"/>
          <p:nvPr/>
        </p:nvSpPr>
        <p:spPr>
          <a:xfrm>
            <a:off x="384150" y="4549000"/>
            <a:ext cx="2700300"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i="1">
                <a:latin typeface="Calibri"/>
                <a:ea typeface="Calibri"/>
                <a:cs typeface="Calibri"/>
                <a:sym typeface="Calibri"/>
              </a:rPr>
              <a:t>Questionnaires, echantillons..</a:t>
            </a:r>
            <a:endParaRPr sz="1200" i="1">
              <a:latin typeface="Calibri"/>
              <a:ea typeface="Calibri"/>
              <a:cs typeface="Calibri"/>
              <a:sym typeface="Calibri"/>
            </a:endParaRPr>
          </a:p>
        </p:txBody>
      </p:sp>
      <p:sp>
        <p:nvSpPr>
          <p:cNvPr id="1138" name="Google Shape;1138;p78"/>
          <p:cNvSpPr txBox="1"/>
          <p:nvPr/>
        </p:nvSpPr>
        <p:spPr>
          <a:xfrm>
            <a:off x="3113450" y="4549000"/>
            <a:ext cx="2700300"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i="1">
                <a:latin typeface="Calibri"/>
                <a:ea typeface="Calibri"/>
                <a:cs typeface="Calibri"/>
                <a:sym typeface="Calibri"/>
              </a:rPr>
              <a:t>Publications, rapports annuels..</a:t>
            </a:r>
            <a:endParaRPr sz="1200" i="1">
              <a:latin typeface="Calibri"/>
              <a:ea typeface="Calibri"/>
              <a:cs typeface="Calibri"/>
              <a:sym typeface="Calibri"/>
            </a:endParaRPr>
          </a:p>
        </p:txBody>
      </p:sp>
      <p:sp>
        <p:nvSpPr>
          <p:cNvPr id="1139" name="Google Shape;1139;p78"/>
          <p:cNvSpPr txBox="1"/>
          <p:nvPr/>
        </p:nvSpPr>
        <p:spPr>
          <a:xfrm>
            <a:off x="5973900" y="4549500"/>
            <a:ext cx="2700300"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i="1">
                <a:latin typeface="Calibri"/>
                <a:ea typeface="Calibri"/>
                <a:cs typeface="Calibri"/>
                <a:sym typeface="Calibri"/>
              </a:rPr>
              <a:t>Statistiques gouvernementales, livres…</a:t>
            </a:r>
            <a:endParaRPr sz="1200" i="1">
              <a:latin typeface="Calibri"/>
              <a:ea typeface="Calibri"/>
              <a:cs typeface="Calibri"/>
              <a:sym typeface="Calibri"/>
            </a:endParaRPr>
          </a:p>
        </p:txBody>
      </p:sp>
      <p:sp>
        <p:nvSpPr>
          <p:cNvPr id="1140" name="Google Shape;1140;p78"/>
          <p:cNvSpPr/>
          <p:nvPr/>
        </p:nvSpPr>
        <p:spPr>
          <a:xfrm>
            <a:off x="6540750" y="3448913"/>
            <a:ext cx="1523700" cy="6276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rgbClr val="1B212C"/>
                </a:solidFill>
                <a:latin typeface="Nunito"/>
                <a:ea typeface="Nunito"/>
                <a:cs typeface="Nunito"/>
                <a:sym typeface="Nunito"/>
              </a:rPr>
              <a:t>SynthesizedData</a:t>
            </a:r>
            <a:endParaRPr sz="1200">
              <a:solidFill>
                <a:srgbClr val="1B212C"/>
              </a:solidFill>
              <a:latin typeface="Nunito"/>
              <a:ea typeface="Nunito"/>
              <a:cs typeface="Nunito"/>
              <a:sym typeface="Nunito"/>
            </a:endParaRPr>
          </a:p>
        </p:txBody>
      </p:sp>
      <p:cxnSp>
        <p:nvCxnSpPr>
          <p:cNvPr id="1141" name="Google Shape;1141;p78"/>
          <p:cNvCxnSpPr>
            <a:stCxn id="1126" idx="3"/>
            <a:endCxn id="1133" idx="1"/>
          </p:cNvCxnSpPr>
          <p:nvPr/>
        </p:nvCxnSpPr>
        <p:spPr>
          <a:xfrm>
            <a:off x="2760225" y="2471613"/>
            <a:ext cx="1252500" cy="217800"/>
          </a:xfrm>
          <a:prstGeom prst="straightConnector1">
            <a:avLst/>
          </a:prstGeom>
          <a:noFill/>
          <a:ln w="19050" cap="flat" cmpd="sng">
            <a:solidFill>
              <a:srgbClr val="FF0000"/>
            </a:solidFill>
            <a:prstDash val="dashDot"/>
            <a:round/>
            <a:headEnd type="none" w="med" len="med"/>
            <a:tailEnd type="triangle" w="med" len="med"/>
          </a:ln>
        </p:spPr>
      </p:cxnSp>
      <p:cxnSp>
        <p:nvCxnSpPr>
          <p:cNvPr id="1142" name="Google Shape;1142;p78"/>
          <p:cNvCxnSpPr>
            <a:stCxn id="1128" idx="3"/>
            <a:endCxn id="1136" idx="1"/>
          </p:cNvCxnSpPr>
          <p:nvPr/>
        </p:nvCxnSpPr>
        <p:spPr>
          <a:xfrm rot="10800000" flipH="1">
            <a:off x="2764063" y="3880110"/>
            <a:ext cx="1248600" cy="1200"/>
          </a:xfrm>
          <a:prstGeom prst="straightConnector1">
            <a:avLst/>
          </a:prstGeom>
          <a:noFill/>
          <a:ln w="19050" cap="flat" cmpd="sng">
            <a:solidFill>
              <a:srgbClr val="FF0000"/>
            </a:solidFill>
            <a:prstDash val="dashDot"/>
            <a:round/>
            <a:headEnd type="none" w="med" len="med"/>
            <a:tailEnd type="triangle" w="med" len="med"/>
          </a:ln>
        </p:spPr>
      </p:cxnSp>
      <p:cxnSp>
        <p:nvCxnSpPr>
          <p:cNvPr id="1143" name="Google Shape;1143;p78"/>
          <p:cNvCxnSpPr>
            <a:stCxn id="1132" idx="3"/>
            <a:endCxn id="1133" idx="1"/>
          </p:cNvCxnSpPr>
          <p:nvPr/>
        </p:nvCxnSpPr>
        <p:spPr>
          <a:xfrm rot="10800000" flipH="1">
            <a:off x="2760225" y="2689238"/>
            <a:ext cx="1252500" cy="241500"/>
          </a:xfrm>
          <a:prstGeom prst="straightConnector1">
            <a:avLst/>
          </a:prstGeom>
          <a:noFill/>
          <a:ln w="19050" cap="flat" cmpd="sng">
            <a:solidFill>
              <a:srgbClr val="FF0000"/>
            </a:solidFill>
            <a:prstDash val="dashDot"/>
            <a:round/>
            <a:headEnd type="none" w="med" len="med"/>
            <a:tailEnd type="triangle" w="med" len="med"/>
          </a:ln>
        </p:spPr>
      </p:cxnSp>
      <p:cxnSp>
        <p:nvCxnSpPr>
          <p:cNvPr id="1144" name="Google Shape;1144;p78"/>
          <p:cNvCxnSpPr>
            <a:stCxn id="1130" idx="2"/>
            <a:endCxn id="1135" idx="1"/>
          </p:cNvCxnSpPr>
          <p:nvPr/>
        </p:nvCxnSpPr>
        <p:spPr>
          <a:xfrm rot="-5400000" flipH="1">
            <a:off x="2364750" y="1636913"/>
            <a:ext cx="575100" cy="2720700"/>
          </a:xfrm>
          <a:prstGeom prst="bentConnector2">
            <a:avLst/>
          </a:prstGeom>
          <a:noFill/>
          <a:ln w="19050" cap="flat" cmpd="sng">
            <a:solidFill>
              <a:srgbClr val="FF0000"/>
            </a:solidFill>
            <a:prstDash val="dashDot"/>
            <a:round/>
            <a:headEnd type="none" w="med" len="med"/>
            <a:tailEnd type="triangle" w="med" len="med"/>
          </a:ln>
        </p:spPr>
      </p:cxnSp>
      <p:cxnSp>
        <p:nvCxnSpPr>
          <p:cNvPr id="1145" name="Google Shape;1145;p78"/>
          <p:cNvCxnSpPr>
            <a:stCxn id="1133" idx="3"/>
            <a:endCxn id="1140" idx="2"/>
          </p:cNvCxnSpPr>
          <p:nvPr/>
        </p:nvCxnSpPr>
        <p:spPr>
          <a:xfrm>
            <a:off x="4870150" y="2689375"/>
            <a:ext cx="1670700" cy="1073400"/>
          </a:xfrm>
          <a:prstGeom prst="straightConnector1">
            <a:avLst/>
          </a:prstGeom>
          <a:noFill/>
          <a:ln w="19050" cap="flat" cmpd="sng">
            <a:solidFill>
              <a:srgbClr val="FF0000"/>
            </a:solidFill>
            <a:prstDash val="dashDot"/>
            <a:round/>
            <a:headEnd type="none" w="med" len="med"/>
            <a:tailEnd type="triangle" w="med" len="med"/>
          </a:ln>
        </p:spPr>
      </p:cxnSp>
      <p:cxnSp>
        <p:nvCxnSpPr>
          <p:cNvPr id="1146" name="Google Shape;1146;p78"/>
          <p:cNvCxnSpPr>
            <a:stCxn id="1133" idx="3"/>
            <a:endCxn id="1134" idx="2"/>
          </p:cNvCxnSpPr>
          <p:nvPr/>
        </p:nvCxnSpPr>
        <p:spPr>
          <a:xfrm>
            <a:off x="4870150" y="2689375"/>
            <a:ext cx="1670700" cy="190800"/>
          </a:xfrm>
          <a:prstGeom prst="straightConnector1">
            <a:avLst/>
          </a:prstGeom>
          <a:noFill/>
          <a:ln w="19050" cap="flat" cmpd="sng">
            <a:solidFill>
              <a:srgbClr val="FF0000"/>
            </a:solidFill>
            <a:prstDash val="dashDot"/>
            <a:round/>
            <a:headEnd type="none" w="med" len="med"/>
            <a:tailEnd type="triangle" w="med" len="med"/>
          </a:ln>
        </p:spPr>
      </p:cxnSp>
      <p:cxnSp>
        <p:nvCxnSpPr>
          <p:cNvPr id="1147" name="Google Shape;1147;p78"/>
          <p:cNvCxnSpPr>
            <a:stCxn id="1136" idx="3"/>
            <a:endCxn id="1134" idx="2"/>
          </p:cNvCxnSpPr>
          <p:nvPr/>
        </p:nvCxnSpPr>
        <p:spPr>
          <a:xfrm rot="10800000" flipH="1">
            <a:off x="4870150" y="2880125"/>
            <a:ext cx="1670700" cy="999900"/>
          </a:xfrm>
          <a:prstGeom prst="straightConnector1">
            <a:avLst/>
          </a:prstGeom>
          <a:noFill/>
          <a:ln w="19050" cap="flat" cmpd="sng">
            <a:solidFill>
              <a:srgbClr val="FF0000"/>
            </a:solidFill>
            <a:prstDash val="dashDot"/>
            <a:round/>
            <a:headEnd type="none" w="med" len="med"/>
            <a:tailEnd type="triangle" w="med" len="med"/>
          </a:ln>
        </p:spPr>
      </p:cxnSp>
      <p:cxnSp>
        <p:nvCxnSpPr>
          <p:cNvPr id="1148" name="Google Shape;1148;p78"/>
          <p:cNvCxnSpPr>
            <a:stCxn id="1129" idx="0"/>
            <a:endCxn id="1133" idx="1"/>
          </p:cNvCxnSpPr>
          <p:nvPr/>
        </p:nvCxnSpPr>
        <p:spPr>
          <a:xfrm rot="10800000" flipH="1">
            <a:off x="1079550" y="2689500"/>
            <a:ext cx="2933100" cy="1258500"/>
          </a:xfrm>
          <a:prstGeom prst="straightConnector1">
            <a:avLst/>
          </a:prstGeom>
          <a:noFill/>
          <a:ln w="19050" cap="flat" cmpd="sng">
            <a:solidFill>
              <a:srgbClr val="FF0000"/>
            </a:solidFill>
            <a:prstDash val="dashDot"/>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4"/>
          <p:cNvSpPr txBox="1">
            <a:spLocks noGrp="1"/>
          </p:cNvSpPr>
          <p:nvPr>
            <p:ph type="title"/>
          </p:nvPr>
        </p:nvSpPr>
        <p:spPr>
          <a:xfrm>
            <a:off x="775400" y="8281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Cours 1 : Pourquoi ce cours ?</a:t>
            </a:r>
            <a:endParaRPr/>
          </a:p>
        </p:txBody>
      </p:sp>
      <p:sp>
        <p:nvSpPr>
          <p:cNvPr id="415" name="Google Shape;415;p34"/>
          <p:cNvSpPr txBox="1">
            <a:spLocks noGrp="1"/>
          </p:cNvSpPr>
          <p:nvPr>
            <p:ph type="body" idx="1"/>
          </p:nvPr>
        </p:nvSpPr>
        <p:spPr>
          <a:xfrm>
            <a:off x="2867550" y="1990650"/>
            <a:ext cx="3408900" cy="581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fr"/>
              <a:t>Quels sont les objectifs de ce cours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7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Etude de cas : </a:t>
            </a:r>
            <a:endParaRPr/>
          </a:p>
        </p:txBody>
      </p:sp>
      <p:sp>
        <p:nvSpPr>
          <p:cNvPr id="1154" name="Google Shape;1154;p7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Dans le cadre de votre entreprise, selectionnez des données que vous utilisez couramment, susceptibles d’être utilisées et transformées jusqu’en données synthétiques pouvant jouer dans un contexte gouvernemental.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8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Conclusion</a:t>
            </a:r>
            <a:endParaRPr/>
          </a:p>
        </p:txBody>
      </p:sp>
      <p:pic>
        <p:nvPicPr>
          <p:cNvPr id="1160" name="Google Shape;1160;p80"/>
          <p:cNvPicPr preferRelativeResize="0"/>
          <p:nvPr/>
        </p:nvPicPr>
        <p:blipFill>
          <a:blip r:embed="rId3">
            <a:alphaModFix/>
          </a:blip>
          <a:stretch>
            <a:fillRect/>
          </a:stretch>
        </p:blipFill>
        <p:spPr>
          <a:xfrm>
            <a:off x="819150" y="1576450"/>
            <a:ext cx="7723956" cy="3038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81"/>
          <p:cNvSpPr txBox="1">
            <a:spLocks noGrp="1"/>
          </p:cNvSpPr>
          <p:nvPr>
            <p:ph type="title"/>
          </p:nvPr>
        </p:nvSpPr>
        <p:spPr>
          <a:xfrm>
            <a:off x="784850" y="1875000"/>
            <a:ext cx="7505700" cy="139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a:t>Fin du cours 1</a:t>
            </a:r>
            <a:endParaRPr/>
          </a:p>
          <a:p>
            <a:pPr marL="0" lvl="0" indent="0" algn="ctr" rtl="0">
              <a:spcBef>
                <a:spcPts val="0"/>
              </a:spcBef>
              <a:spcAft>
                <a:spcPts val="0"/>
              </a:spcAft>
              <a:buNone/>
            </a:pPr>
            <a:r>
              <a:rPr lang="fr"/>
              <a:t>Des questions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5"/>
          <p:cNvSpPr txBox="1">
            <a:spLocks noGrp="1"/>
          </p:cNvSpPr>
          <p:nvPr>
            <p:ph type="title"/>
          </p:nvPr>
        </p:nvSpPr>
        <p:spPr>
          <a:xfrm>
            <a:off x="775400" y="8281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Cours 1 : Pourquoi ce cours ?</a:t>
            </a:r>
            <a:endParaRPr/>
          </a:p>
        </p:txBody>
      </p:sp>
      <p:sp>
        <p:nvSpPr>
          <p:cNvPr id="421" name="Google Shape;421;p35"/>
          <p:cNvSpPr txBox="1">
            <a:spLocks noGrp="1"/>
          </p:cNvSpPr>
          <p:nvPr>
            <p:ph type="body" idx="1"/>
          </p:nvPr>
        </p:nvSpPr>
        <p:spPr>
          <a:xfrm>
            <a:off x="2867550" y="1990650"/>
            <a:ext cx="3408900" cy="581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fr"/>
              <a:t>Quels sont les objectifs de ce cours ?</a:t>
            </a:r>
            <a:endParaRPr/>
          </a:p>
        </p:txBody>
      </p:sp>
      <p:sp>
        <p:nvSpPr>
          <p:cNvPr id="422" name="Google Shape;422;p35"/>
          <p:cNvSpPr/>
          <p:nvPr/>
        </p:nvSpPr>
        <p:spPr>
          <a:xfrm>
            <a:off x="926650" y="2710700"/>
            <a:ext cx="7183800" cy="160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Comprendre l’écosystème dans lequel vous évoluez et prendre conscience des éléments qui vous entourent au quotidien dans le domaine de l’informatique</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Quels enjeux pour les SIRH ?</a:t>
            </a:r>
            <a:endParaRPr/>
          </a:p>
        </p:txBody>
      </p:sp>
      <p:sp>
        <p:nvSpPr>
          <p:cNvPr id="428" name="Google Shape;428;p3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Digitalisation des processus RH.</a:t>
            </a:r>
            <a:endParaRPr/>
          </a:p>
          <a:p>
            <a:pPr marL="0" lvl="0" indent="0" algn="l" rtl="0">
              <a:spcBef>
                <a:spcPts val="1200"/>
              </a:spcBef>
              <a:spcAft>
                <a:spcPts val="0"/>
              </a:spcAft>
              <a:buNone/>
            </a:pPr>
            <a:r>
              <a:rPr lang="fr"/>
              <a:t>Confrontés aux nouvelles technologies (Cloud, Cybersécurité..).</a:t>
            </a:r>
            <a:endParaRPr/>
          </a:p>
          <a:p>
            <a:pPr marL="0" lvl="0" indent="0" algn="l" rtl="0">
              <a:spcBef>
                <a:spcPts val="1200"/>
              </a:spcBef>
              <a:spcAft>
                <a:spcPts val="1200"/>
              </a:spcAft>
              <a:buNone/>
            </a:pPr>
            <a:r>
              <a:rPr lang="fr"/>
              <a:t>Acteurs du changement et de l’adaptation.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254200" y="2806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Sommaire </a:t>
            </a:r>
            <a:endParaRPr/>
          </a:p>
        </p:txBody>
      </p:sp>
      <p:sp>
        <p:nvSpPr>
          <p:cNvPr id="434" name="Google Shape;434;p37"/>
          <p:cNvSpPr txBox="1">
            <a:spLocks noGrp="1"/>
          </p:cNvSpPr>
          <p:nvPr>
            <p:ph type="body" idx="1"/>
          </p:nvPr>
        </p:nvSpPr>
        <p:spPr>
          <a:xfrm>
            <a:off x="5780225" y="366475"/>
            <a:ext cx="3074100" cy="581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fr"/>
              <a:t>5 séances de 3h30</a:t>
            </a:r>
            <a:endParaRPr/>
          </a:p>
        </p:txBody>
      </p:sp>
      <p:sp>
        <p:nvSpPr>
          <p:cNvPr id="435" name="Google Shape;435;p37"/>
          <p:cNvSpPr txBox="1"/>
          <p:nvPr/>
        </p:nvSpPr>
        <p:spPr>
          <a:xfrm>
            <a:off x="408500" y="1108800"/>
            <a:ext cx="4032900" cy="32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b="1">
                <a:latin typeface="Calibri"/>
                <a:ea typeface="Calibri"/>
                <a:cs typeface="Calibri"/>
                <a:sym typeface="Calibri"/>
              </a:rPr>
              <a:t>Séance 1 : Introduction</a:t>
            </a:r>
            <a:r>
              <a:rPr lang="fr" sz="1200">
                <a:latin typeface="Calibri"/>
                <a:ea typeface="Calibri"/>
                <a:cs typeface="Calibri"/>
                <a:sym typeface="Calibri"/>
              </a:rPr>
              <a:t> </a:t>
            </a:r>
            <a:r>
              <a:rPr lang="fr" sz="1200" i="1">
                <a:latin typeface="Calibri"/>
                <a:ea typeface="Calibri"/>
                <a:cs typeface="Calibri"/>
                <a:sym typeface="Calibri"/>
              </a:rPr>
              <a:t>(3h30)</a:t>
            </a:r>
            <a:endParaRPr sz="1200" i="1">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Présentation</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Pourquoi ce cours ? </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Quels sont les enjeux pour les SIRH ?</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Sommaire</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Introduction aux SI</a:t>
            </a:r>
            <a:endParaRPr sz="1200">
              <a:latin typeface="Calibri"/>
              <a:ea typeface="Calibri"/>
              <a:cs typeface="Calibri"/>
              <a:sym typeface="Calibri"/>
            </a:endParaRPr>
          </a:p>
          <a:p>
            <a:pPr marL="0" lvl="0" indent="457200" algn="l" rtl="0">
              <a:spcBef>
                <a:spcPts val="0"/>
              </a:spcBef>
              <a:spcAft>
                <a:spcPts val="0"/>
              </a:spcAft>
              <a:buNone/>
            </a:pPr>
            <a:r>
              <a:rPr lang="fr" sz="1200">
                <a:latin typeface="Calibri"/>
                <a:ea typeface="Calibri"/>
                <a:cs typeface="Calibri"/>
                <a:sym typeface="Calibri"/>
              </a:rPr>
              <a:t>Qu’est ce qu’un SI ? </a:t>
            </a:r>
            <a:endParaRPr sz="1200">
              <a:latin typeface="Calibri"/>
              <a:ea typeface="Calibri"/>
              <a:cs typeface="Calibri"/>
              <a:sym typeface="Calibri"/>
            </a:endParaRPr>
          </a:p>
          <a:p>
            <a:pPr marL="0" lvl="0" indent="457200" algn="l" rtl="0">
              <a:spcBef>
                <a:spcPts val="0"/>
              </a:spcBef>
              <a:spcAft>
                <a:spcPts val="0"/>
              </a:spcAft>
              <a:buNone/>
            </a:pPr>
            <a:r>
              <a:rPr lang="fr" sz="1200">
                <a:latin typeface="Calibri"/>
                <a:ea typeface="Calibri"/>
                <a:cs typeface="Calibri"/>
                <a:sym typeface="Calibri"/>
              </a:rPr>
              <a:t>Qu’est ce qu’un SIRH ?</a:t>
            </a:r>
            <a:endParaRPr sz="1200">
              <a:latin typeface="Calibri"/>
              <a:ea typeface="Calibri"/>
              <a:cs typeface="Calibri"/>
              <a:sym typeface="Calibri"/>
            </a:endParaRPr>
          </a:p>
          <a:p>
            <a:pPr marL="0" lvl="0" indent="457200" algn="l" rtl="0">
              <a:spcBef>
                <a:spcPts val="0"/>
              </a:spcBef>
              <a:spcAft>
                <a:spcPts val="0"/>
              </a:spcAft>
              <a:buNone/>
            </a:pPr>
            <a:r>
              <a:rPr lang="fr" sz="1200">
                <a:latin typeface="Calibri"/>
                <a:ea typeface="Calibri"/>
                <a:cs typeface="Calibri"/>
                <a:sym typeface="Calibri"/>
              </a:rPr>
              <a:t>Des exemples de SI quotidiens.</a:t>
            </a:r>
            <a:endParaRPr sz="1200">
              <a:latin typeface="Calibri"/>
              <a:ea typeface="Calibri"/>
              <a:cs typeface="Calibri"/>
              <a:sym typeface="Calibri"/>
            </a:endParaRPr>
          </a:p>
          <a:p>
            <a:pPr marL="0" lvl="0" indent="457200" algn="l" rtl="0">
              <a:spcBef>
                <a:spcPts val="0"/>
              </a:spcBef>
              <a:spcAft>
                <a:spcPts val="0"/>
              </a:spcAft>
              <a:buNone/>
            </a:pPr>
            <a:r>
              <a:rPr lang="fr" sz="1200">
                <a:latin typeface="Calibri"/>
                <a:ea typeface="Calibri"/>
                <a:cs typeface="Calibri"/>
                <a:sym typeface="Calibri"/>
              </a:rPr>
              <a:t>Introduction au modèle OSI</a:t>
            </a:r>
            <a:endParaRPr sz="1200">
              <a:latin typeface="Calibri"/>
              <a:ea typeface="Calibri"/>
              <a:cs typeface="Calibri"/>
              <a:sym typeface="Calibri"/>
            </a:endParaRPr>
          </a:p>
          <a:p>
            <a:pPr marL="0" lvl="0" indent="457200" algn="l" rtl="0">
              <a:spcBef>
                <a:spcPts val="0"/>
              </a:spcBef>
              <a:spcAft>
                <a:spcPts val="0"/>
              </a:spcAft>
              <a:buNone/>
            </a:pPr>
            <a:r>
              <a:rPr lang="fr" sz="1200">
                <a:latin typeface="Calibri"/>
                <a:ea typeface="Calibri"/>
                <a:cs typeface="Calibri"/>
                <a:sym typeface="Calibri"/>
              </a:rPr>
              <a:t>Infrastructures matérielles</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Infrastructures logicielles</a:t>
            </a:r>
            <a:endParaRPr sz="1200">
              <a:latin typeface="Calibri"/>
              <a:ea typeface="Calibri"/>
              <a:cs typeface="Calibri"/>
              <a:sym typeface="Calibri"/>
            </a:endParaRPr>
          </a:p>
          <a:p>
            <a:pPr marL="0" lvl="0" indent="457200" algn="l" rtl="0">
              <a:spcBef>
                <a:spcPts val="0"/>
              </a:spcBef>
              <a:spcAft>
                <a:spcPts val="0"/>
              </a:spcAft>
              <a:buNone/>
            </a:pPr>
            <a:r>
              <a:rPr lang="fr" sz="1200">
                <a:latin typeface="Calibri"/>
                <a:ea typeface="Calibri"/>
                <a:cs typeface="Calibri"/>
                <a:sym typeface="Calibri"/>
              </a:rPr>
              <a:t>Infrastructures réseaux </a:t>
            </a:r>
            <a:endParaRPr sz="1200">
              <a:latin typeface="Calibri"/>
              <a:ea typeface="Calibri"/>
              <a:cs typeface="Calibri"/>
              <a:sym typeface="Calibri"/>
            </a:endParaRPr>
          </a:p>
          <a:p>
            <a:pPr marL="0" lvl="0" indent="457200" algn="l" rtl="0">
              <a:spcBef>
                <a:spcPts val="0"/>
              </a:spcBef>
              <a:spcAft>
                <a:spcPts val="0"/>
              </a:spcAft>
              <a:buNone/>
            </a:pPr>
            <a:r>
              <a:rPr lang="fr" sz="1200">
                <a:latin typeface="Calibri"/>
                <a:ea typeface="Calibri"/>
                <a:cs typeface="Calibri"/>
                <a:sym typeface="Calibri"/>
              </a:rPr>
              <a:t>Introduction aux architectures SI Cloud, SaaS, SOA..</a:t>
            </a:r>
            <a:endParaRPr sz="1200">
              <a:latin typeface="Calibri"/>
              <a:ea typeface="Calibri"/>
              <a:cs typeface="Calibri"/>
              <a:sym typeface="Calibri"/>
            </a:endParaRPr>
          </a:p>
          <a:p>
            <a:pPr marL="0" lvl="0" indent="457200" algn="l" rtl="0">
              <a:spcBef>
                <a:spcPts val="0"/>
              </a:spcBef>
              <a:spcAft>
                <a:spcPts val="0"/>
              </a:spcAft>
              <a:buNone/>
            </a:pPr>
            <a:r>
              <a:rPr lang="fr" sz="1200">
                <a:latin typeface="Calibri"/>
                <a:ea typeface="Calibri"/>
                <a:cs typeface="Calibri"/>
                <a:sym typeface="Calibri"/>
              </a:rPr>
              <a:t>Urbanisation des SI</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Introduction à la donnée</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p:txBody>
      </p:sp>
      <p:sp>
        <p:nvSpPr>
          <p:cNvPr id="436" name="Google Shape;436;p37"/>
          <p:cNvSpPr txBox="1"/>
          <p:nvPr/>
        </p:nvSpPr>
        <p:spPr>
          <a:xfrm>
            <a:off x="4757925" y="1108800"/>
            <a:ext cx="3789600" cy="37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b="1">
                <a:latin typeface="Calibri"/>
                <a:ea typeface="Calibri"/>
                <a:cs typeface="Calibri"/>
                <a:sym typeface="Calibri"/>
              </a:rPr>
              <a:t>Séance 2 : La donnée </a:t>
            </a:r>
            <a:r>
              <a:rPr lang="fr" sz="1200" i="1">
                <a:latin typeface="Calibri"/>
                <a:ea typeface="Calibri"/>
                <a:cs typeface="Calibri"/>
                <a:sym typeface="Calibri"/>
              </a:rPr>
              <a:t>(3h30)</a:t>
            </a:r>
            <a:endParaRPr sz="1200" i="1">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Rappel sur ce qu’est la donnée</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Les différents types de données</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Données d’entreprise</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Données RH</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Données d'ingénierie</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Données de processus…</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Utilisation des données</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Normes Européennes et Françaises</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Le RGPD</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Normes ISO (27001, 12207..)</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Qu’est ce que la gouvernance des données ?</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Gouvernance IT, métiers SI et SIRH</a:t>
            </a:r>
            <a:endParaRPr sz="1200">
              <a:latin typeface="Calibri"/>
              <a:ea typeface="Calibri"/>
              <a:cs typeface="Calibri"/>
              <a:sym typeface="Calibri"/>
            </a:endParaRPr>
          </a:p>
          <a:p>
            <a:pPr marL="0" lvl="0" indent="457200" algn="l" rtl="0">
              <a:spcBef>
                <a:spcPts val="0"/>
              </a:spcBef>
              <a:spcAft>
                <a:spcPts val="0"/>
              </a:spcAft>
              <a:buNone/>
            </a:pPr>
            <a:r>
              <a:rPr lang="fr" sz="1200" u="sng">
                <a:latin typeface="Calibri"/>
                <a:ea typeface="Calibri"/>
                <a:cs typeface="Calibri"/>
                <a:sym typeface="Calibri"/>
              </a:rPr>
              <a:t>Introduction au Big Data </a:t>
            </a:r>
            <a:endParaRPr sz="1200" u="sng">
              <a:latin typeface="Calibri"/>
              <a:ea typeface="Calibri"/>
              <a:cs typeface="Calibri"/>
              <a:sym typeface="Calibri"/>
            </a:endParaRPr>
          </a:p>
          <a:p>
            <a:pPr marL="0" lvl="0" indent="457200" algn="l" rtl="0">
              <a:spcBef>
                <a:spcPts val="0"/>
              </a:spcBef>
              <a:spcAft>
                <a:spcPts val="0"/>
              </a:spcAft>
              <a:buNone/>
            </a:pPr>
            <a:endParaRPr sz="1200" u="sng">
              <a:latin typeface="Calibri"/>
              <a:ea typeface="Calibri"/>
              <a:cs typeface="Calibri"/>
              <a:sym typeface="Calibri"/>
            </a:endParaRPr>
          </a:p>
          <a:p>
            <a:pPr marL="0" lvl="0" indent="457200" algn="l" rtl="0">
              <a:spcBef>
                <a:spcPts val="0"/>
              </a:spcBef>
              <a:spcAft>
                <a:spcPts val="0"/>
              </a:spcAft>
              <a:buNone/>
            </a:pPr>
            <a:endParaRPr sz="1200" u="sng">
              <a:latin typeface="Calibri"/>
              <a:ea typeface="Calibri"/>
              <a:cs typeface="Calibri"/>
              <a:sym typeface="Calibri"/>
            </a:endParaRPr>
          </a:p>
          <a:p>
            <a:pPr marL="0" lvl="0" indent="0" algn="l" rtl="0">
              <a:spcBef>
                <a:spcPts val="0"/>
              </a:spcBef>
              <a:spcAft>
                <a:spcPts val="0"/>
              </a:spcAft>
              <a:buNone/>
            </a:pPr>
            <a:r>
              <a:rPr lang="fr" sz="1200" u="sng">
                <a:latin typeface="Calibri"/>
                <a:ea typeface="Calibri"/>
                <a:cs typeface="Calibri"/>
                <a:sym typeface="Calibri"/>
              </a:rPr>
              <a:t>Distribution des sujets d’étude de cas en groupe</a:t>
            </a:r>
            <a:endParaRPr sz="1200" u="sng">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8"/>
          <p:cNvSpPr txBox="1">
            <a:spLocks noGrp="1"/>
          </p:cNvSpPr>
          <p:nvPr>
            <p:ph type="title"/>
          </p:nvPr>
        </p:nvSpPr>
        <p:spPr>
          <a:xfrm>
            <a:off x="254200" y="2806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Sommaire </a:t>
            </a:r>
            <a:endParaRPr/>
          </a:p>
        </p:txBody>
      </p:sp>
      <p:sp>
        <p:nvSpPr>
          <p:cNvPr id="442" name="Google Shape;442;p38"/>
          <p:cNvSpPr txBox="1">
            <a:spLocks noGrp="1"/>
          </p:cNvSpPr>
          <p:nvPr>
            <p:ph type="body" idx="1"/>
          </p:nvPr>
        </p:nvSpPr>
        <p:spPr>
          <a:xfrm>
            <a:off x="5780225" y="366475"/>
            <a:ext cx="3074100" cy="581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fr"/>
              <a:t>21 heures de cours - 6 séances de 3h30</a:t>
            </a:r>
            <a:endParaRPr/>
          </a:p>
        </p:txBody>
      </p:sp>
      <p:sp>
        <p:nvSpPr>
          <p:cNvPr id="443" name="Google Shape;443;p38"/>
          <p:cNvSpPr txBox="1"/>
          <p:nvPr/>
        </p:nvSpPr>
        <p:spPr>
          <a:xfrm>
            <a:off x="254200" y="1092950"/>
            <a:ext cx="2907000" cy="37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b="1">
                <a:latin typeface="Calibri"/>
                <a:ea typeface="Calibri"/>
                <a:cs typeface="Calibri"/>
                <a:sym typeface="Calibri"/>
              </a:rPr>
              <a:t>Séance 3 : Les SIRH dans la stratégie d’entreprise   </a:t>
            </a:r>
            <a:r>
              <a:rPr lang="fr" sz="1200" i="1">
                <a:latin typeface="Calibri"/>
                <a:ea typeface="Calibri"/>
                <a:cs typeface="Calibri"/>
                <a:sym typeface="Calibri"/>
              </a:rPr>
              <a:t>(3h30)</a:t>
            </a:r>
            <a:endParaRPr sz="1200" i="1">
              <a:latin typeface="Calibri"/>
              <a:ea typeface="Calibri"/>
              <a:cs typeface="Calibri"/>
              <a:sym typeface="Calibri"/>
            </a:endParaRPr>
          </a:p>
          <a:p>
            <a:pPr marL="0" lvl="0" indent="0" algn="l" rtl="0">
              <a:spcBef>
                <a:spcPts val="0"/>
              </a:spcBef>
              <a:spcAft>
                <a:spcPts val="0"/>
              </a:spcAft>
              <a:buNone/>
            </a:pPr>
            <a:endParaRPr sz="1200" i="1">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Rôles et responsabilités des acteurs SI</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Alignement sur la stratégie d’entreprise</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Définition des objectifs et exigences pour les SI</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Identification des KPI</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Collecte de données</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Analyse des performances </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Mesure de la valeur ajoutée</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Amélioration continue</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a:t>
            </a:r>
            <a:endParaRPr sz="1200">
              <a:latin typeface="Calibri"/>
              <a:ea typeface="Calibri"/>
              <a:cs typeface="Calibri"/>
              <a:sym typeface="Calibri"/>
            </a:endParaRPr>
          </a:p>
        </p:txBody>
      </p:sp>
      <p:sp>
        <p:nvSpPr>
          <p:cNvPr id="444" name="Google Shape;444;p38"/>
          <p:cNvSpPr txBox="1"/>
          <p:nvPr/>
        </p:nvSpPr>
        <p:spPr>
          <a:xfrm>
            <a:off x="3118500" y="1092950"/>
            <a:ext cx="2661600" cy="37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b="1">
                <a:latin typeface="Calibri"/>
                <a:ea typeface="Calibri"/>
                <a:cs typeface="Calibri"/>
                <a:sym typeface="Calibri"/>
              </a:rPr>
              <a:t>Séance 4 : L’avenir des SI(RH)  </a:t>
            </a:r>
            <a:r>
              <a:rPr lang="fr" sz="1200" i="1">
                <a:latin typeface="Calibri"/>
                <a:ea typeface="Calibri"/>
                <a:cs typeface="Calibri"/>
                <a:sym typeface="Calibri"/>
              </a:rPr>
              <a:t>(3h30)</a:t>
            </a:r>
            <a:endParaRPr sz="1200" i="1">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a:t>
            </a:r>
            <a:r>
              <a:rPr lang="fr" sz="1200" u="sng">
                <a:latin typeface="Calibri"/>
                <a:ea typeface="Calibri"/>
                <a:cs typeface="Calibri"/>
                <a:sym typeface="Calibri"/>
              </a:rPr>
              <a:t>Introduction au Cloud</a:t>
            </a:r>
            <a:endParaRPr sz="1200" u="sng">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Qu’est ce que le cloud ?</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Ou se situe t-il dans notre quotidien ? </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Qu’est ce qu’un SaaS ? </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Exemples de SaaS RH et encadrement des processus RH</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a:t>
            </a:r>
            <a:r>
              <a:rPr lang="fr" sz="1200" u="sng">
                <a:latin typeface="Calibri"/>
                <a:ea typeface="Calibri"/>
                <a:cs typeface="Calibri"/>
                <a:sym typeface="Calibri"/>
              </a:rPr>
              <a:t>Introduction à la Cybersécurité</a:t>
            </a:r>
            <a:endParaRPr sz="1200" u="sng">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Qu’est ce que la Cybersécurité ?</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Stratégies d’entreprise </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Exemples récents et dangers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a:t>
            </a:r>
            <a:r>
              <a:rPr lang="fr" sz="1200" u="sng">
                <a:latin typeface="Calibri"/>
                <a:ea typeface="Calibri"/>
                <a:cs typeface="Calibri"/>
                <a:sym typeface="Calibri"/>
              </a:rPr>
              <a:t>Introduction à l’IA</a:t>
            </a:r>
            <a:endParaRPr sz="1200" u="sng">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Qu’est ce que l’IA ?</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IA et Big Data</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Son utilisation dans l’analyse prédictive en SIRH</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L’analyse de données avancée</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p:txBody>
      </p:sp>
      <p:sp>
        <p:nvSpPr>
          <p:cNvPr id="445" name="Google Shape;445;p38"/>
          <p:cNvSpPr txBox="1"/>
          <p:nvPr/>
        </p:nvSpPr>
        <p:spPr>
          <a:xfrm>
            <a:off x="5780225" y="1092950"/>
            <a:ext cx="3142500" cy="37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b="1">
                <a:latin typeface="Calibri"/>
                <a:ea typeface="Calibri"/>
                <a:cs typeface="Calibri"/>
                <a:sym typeface="Calibri"/>
              </a:rPr>
              <a:t>Séance 5 : Etude de cas et Conclusions  </a:t>
            </a:r>
            <a:r>
              <a:rPr lang="fr" sz="1200" i="1">
                <a:latin typeface="Calibri"/>
                <a:ea typeface="Calibri"/>
                <a:cs typeface="Calibri"/>
                <a:sym typeface="Calibri"/>
              </a:rPr>
              <a:t>(3h30)</a:t>
            </a:r>
            <a:endParaRPr sz="1200" i="1">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Passage par groupe des études de cas choisies.</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Évaluation en groupe</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Conclusion du cours</a:t>
            </a:r>
            <a:endParaRPr sz="1200">
              <a:latin typeface="Calibri"/>
              <a:ea typeface="Calibri"/>
              <a:cs typeface="Calibri"/>
              <a:sym typeface="Calibri"/>
            </a:endParaRPr>
          </a:p>
          <a:p>
            <a:pPr marL="457200" lvl="0" indent="0" algn="l" rtl="0">
              <a:spcBef>
                <a:spcPts val="0"/>
              </a:spcBef>
              <a:spcAft>
                <a:spcPts val="0"/>
              </a:spcAft>
              <a:buNone/>
            </a:pPr>
            <a:r>
              <a:rPr lang="fr" sz="1200">
                <a:latin typeface="Calibri"/>
                <a:ea typeface="Calibri"/>
                <a:cs typeface="Calibri"/>
                <a:sym typeface="Calibri"/>
              </a:rPr>
              <a:t>	Rappel sur les différents points abordés</a:t>
            </a:r>
            <a:endParaRPr sz="1200">
              <a:latin typeface="Calibri"/>
              <a:ea typeface="Calibri"/>
              <a:cs typeface="Calibri"/>
              <a:sym typeface="Calibri"/>
            </a:endParaRPr>
          </a:p>
          <a:p>
            <a:pPr marL="457200" lvl="0" indent="0" algn="l" rtl="0">
              <a:spcBef>
                <a:spcPts val="0"/>
              </a:spcBef>
              <a:spcAft>
                <a:spcPts val="0"/>
              </a:spcAft>
              <a:buNone/>
            </a:pPr>
            <a:r>
              <a:rPr lang="fr" sz="1200">
                <a:latin typeface="Calibri"/>
                <a:ea typeface="Calibri"/>
                <a:cs typeface="Calibri"/>
                <a:sym typeface="Calibri"/>
              </a:rPr>
              <a:t>	Ouverture sur le futur des SIRH</a:t>
            </a:r>
            <a:endParaRPr sz="1200">
              <a:latin typeface="Calibri"/>
              <a:ea typeface="Calibri"/>
              <a:cs typeface="Calibri"/>
              <a:sym typeface="Calibri"/>
            </a:endParaRPr>
          </a:p>
          <a:p>
            <a:pPr marL="0" lvl="0" indent="0" algn="l" rtl="0">
              <a:spcBef>
                <a:spcPts val="0"/>
              </a:spcBef>
              <a:spcAft>
                <a:spcPts val="0"/>
              </a:spcAft>
              <a:buNone/>
            </a:pPr>
            <a:r>
              <a:rPr lang="fr"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1845</Words>
  <Application>Microsoft Office PowerPoint</Application>
  <PresentationFormat>Affichage à l'écran (16:9)</PresentationFormat>
  <Paragraphs>357</Paragraphs>
  <Slides>52</Slides>
  <Notes>52</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52</vt:i4>
      </vt:variant>
    </vt:vector>
  </HeadingPairs>
  <TitlesOfParts>
    <vt:vector size="59" baseType="lpstr">
      <vt:lpstr>Lato</vt:lpstr>
      <vt:lpstr>Montserrat</vt:lpstr>
      <vt:lpstr>Nunito</vt:lpstr>
      <vt:lpstr>Calibri</vt:lpstr>
      <vt:lpstr>Arial</vt:lpstr>
      <vt:lpstr>Shift</vt:lpstr>
      <vt:lpstr>Focus</vt:lpstr>
      <vt:lpstr>Gouvernance IT</vt:lpstr>
      <vt:lpstr>Cours 1 : Introduction </vt:lpstr>
      <vt:lpstr>Présentation</vt:lpstr>
      <vt:lpstr>Présentation</vt:lpstr>
      <vt:lpstr>Cours 1 : Pourquoi ce cours ?</vt:lpstr>
      <vt:lpstr>Cours 1 : Pourquoi ce cours ?</vt:lpstr>
      <vt:lpstr>Quels enjeux pour les SIRH ?</vt:lpstr>
      <vt:lpstr>Sommaire </vt:lpstr>
      <vt:lpstr>Sommaire </vt:lpstr>
      <vt:lpstr>Introduction aux SI </vt:lpstr>
      <vt:lpstr>Définition et rôle des SI</vt:lpstr>
      <vt:lpstr>Objectifs d’un système d’information</vt:lpstr>
      <vt:lpstr>Les composantes du SI</vt:lpstr>
      <vt:lpstr>Qu’est ce qu’un SIRH ?</vt:lpstr>
      <vt:lpstr>Présentation de cas d’utilisation réels de SIRH</vt:lpstr>
      <vt:lpstr>Présentation de cas d’utilisation réels de SIRH</vt:lpstr>
      <vt:lpstr>Exercice</vt:lpstr>
      <vt:lpstr>Introduction au modèle OSI</vt:lpstr>
      <vt:lpstr>Exercice</vt:lpstr>
      <vt:lpstr>Instagram</vt:lpstr>
      <vt:lpstr>Architecture d’un SI</vt:lpstr>
      <vt:lpstr>Infrastructures matérielles</vt:lpstr>
      <vt:lpstr>Infrastructures matérielles</vt:lpstr>
      <vt:lpstr>Infrastructures logicielles</vt:lpstr>
      <vt:lpstr>Infrastructures réseaux</vt:lpstr>
      <vt:lpstr>Architecture d’un SI</vt:lpstr>
      <vt:lpstr>Présentation PowerPoint</vt:lpstr>
      <vt:lpstr>Qu’est ce qu’un SaaS ? </vt:lpstr>
      <vt:lpstr>Qu’est ce qu’un SaaS ?</vt:lpstr>
      <vt:lpstr>Qu’est ce qu’un SaaS ?</vt:lpstr>
      <vt:lpstr>Qu’est ce qu’un SaaS ?</vt:lpstr>
      <vt:lpstr>Qu’est ce qu’un SaaS ?</vt:lpstr>
      <vt:lpstr>Urbanisation des SI</vt:lpstr>
      <vt:lpstr>Définition et concepts clés </vt:lpstr>
      <vt:lpstr>Définition et concepts clés</vt:lpstr>
      <vt:lpstr>Gestion du recrutement et de l’embauche</vt:lpstr>
      <vt:lpstr>Gestion du recrutement et de l’embauche</vt:lpstr>
      <vt:lpstr>Gestion du recrutement et de l’embauche</vt:lpstr>
      <vt:lpstr>Gestion du recrutement et de l’embauche</vt:lpstr>
      <vt:lpstr>Gestion du recrutement et de l’embauche</vt:lpstr>
      <vt:lpstr>Introduction à la donnée</vt:lpstr>
      <vt:lpstr>“Donnée”</vt:lpstr>
      <vt:lpstr>“Donnée”</vt:lpstr>
      <vt:lpstr>Les processus liés aux données</vt:lpstr>
      <vt:lpstr>Les processus liés aux données</vt:lpstr>
      <vt:lpstr>L’analyse de données</vt:lpstr>
      <vt:lpstr>Définition et rôle des SI Industriels</vt:lpstr>
      <vt:lpstr>Les types de données</vt:lpstr>
      <vt:lpstr>Les sources de données et leur transformation</vt:lpstr>
      <vt:lpstr>Etude de cas : </vt:lpstr>
      <vt:lpstr>Conclusion</vt:lpstr>
      <vt:lpstr>Fin du cours 1 Des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Gouvernance IT</dc:title>
  <cp:lastModifiedBy>Yann FORNIER</cp:lastModifiedBy>
  <cp:revision>1</cp:revision>
  <dcterms:modified xsi:type="dcterms:W3CDTF">2023-09-17T14:36:24Z</dcterms:modified>
</cp:coreProperties>
</file>